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6" r:id="rId2"/>
    <p:sldId id="279" r:id="rId3"/>
    <p:sldId id="257" r:id="rId4"/>
    <p:sldId id="283" r:id="rId5"/>
    <p:sldId id="293" r:id="rId6"/>
    <p:sldId id="294" r:id="rId7"/>
    <p:sldId id="285" r:id="rId8"/>
    <p:sldId id="258" r:id="rId9"/>
    <p:sldId id="259" r:id="rId10"/>
    <p:sldId id="260" r:id="rId11"/>
    <p:sldId id="282" r:id="rId12"/>
    <p:sldId id="261" r:id="rId13"/>
    <p:sldId id="263" r:id="rId14"/>
    <p:sldId id="286" r:id="rId15"/>
    <p:sldId id="265" r:id="rId16"/>
    <p:sldId id="267" r:id="rId17"/>
    <p:sldId id="268" r:id="rId18"/>
    <p:sldId id="287" r:id="rId19"/>
    <p:sldId id="295" r:id="rId20"/>
    <p:sldId id="296" r:id="rId21"/>
    <p:sldId id="297" r:id="rId22"/>
    <p:sldId id="298" r:id="rId23"/>
    <p:sldId id="270" r:id="rId24"/>
    <p:sldId id="272" r:id="rId25"/>
    <p:sldId id="273" r:id="rId26"/>
    <p:sldId id="274" r:id="rId27"/>
    <p:sldId id="288" r:id="rId28"/>
    <p:sldId id="289" r:id="rId29"/>
    <p:sldId id="290" r:id="rId30"/>
    <p:sldId id="291" r:id="rId31"/>
    <p:sldId id="292" r:id="rId32"/>
  </p:sldIdLst>
  <p:sldSz cx="9144000" cy="6858000" type="screen4x3"/>
  <p:notesSz cx="6884988" cy="100187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125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490D5-CD01-45AD-AE8B-D25261EAB271}" type="doc">
      <dgm:prSet loTypeId="urn:microsoft.com/office/officeart/2005/8/layout/chevron2" loCatId="list" qsTypeId="urn:microsoft.com/office/officeart/2005/8/quickstyle/simple1#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EFF45D6-0C04-40DA-9B86-92CC50D32A90}">
      <dgm:prSet phldrT="[Текст]"/>
      <dgm:spPr/>
      <dgm:t>
        <a:bodyPr/>
        <a:lstStyle/>
        <a:p>
          <a:r>
            <a:rPr lang="ru-RU" dirty="0" smtClean="0"/>
            <a:t>2013</a:t>
          </a:r>
          <a:endParaRPr lang="ru-RU" dirty="0"/>
        </a:p>
      </dgm:t>
    </dgm:pt>
    <dgm:pt modelId="{C16EE4BB-05A1-4AA0-B986-1A02F2CA1F72}" type="parTrans" cxnId="{C54353AC-C3FE-40B2-AEC4-24CD44CE5111}">
      <dgm:prSet/>
      <dgm:spPr/>
      <dgm:t>
        <a:bodyPr/>
        <a:lstStyle/>
        <a:p>
          <a:endParaRPr lang="ru-RU"/>
        </a:p>
      </dgm:t>
    </dgm:pt>
    <dgm:pt modelId="{F701FCC8-C581-4E8C-8025-C96939213722}" type="sibTrans" cxnId="{C54353AC-C3FE-40B2-AEC4-24CD44CE5111}">
      <dgm:prSet/>
      <dgm:spPr/>
      <dgm:t>
        <a:bodyPr/>
        <a:lstStyle/>
        <a:p>
          <a:endParaRPr lang="ru-RU"/>
        </a:p>
      </dgm:t>
    </dgm:pt>
    <dgm:pt modelId="{92693935-27CC-42B0-946E-6828ACB64DFE}">
      <dgm:prSet phldrT="[Текст]"/>
      <dgm:spPr/>
      <dgm:t>
        <a:bodyPr/>
        <a:lstStyle/>
        <a:p>
          <a:r>
            <a:rPr lang="ru-RU" dirty="0" smtClean="0"/>
            <a:t>100 </a:t>
          </a:r>
          <a:r>
            <a:rPr lang="ru-RU" dirty="0" err="1" smtClean="0"/>
            <a:t>тыс</a:t>
          </a:r>
          <a:r>
            <a:rPr lang="ru-RU" dirty="0" smtClean="0"/>
            <a:t> рублей -  4 социальных проекта</a:t>
          </a:r>
          <a:endParaRPr lang="ru-RU" dirty="0"/>
        </a:p>
      </dgm:t>
    </dgm:pt>
    <dgm:pt modelId="{C69273D3-073F-4FA7-9C54-935281ACCECF}" type="parTrans" cxnId="{CF9E994C-9799-4767-830F-2002F9BC5205}">
      <dgm:prSet/>
      <dgm:spPr/>
      <dgm:t>
        <a:bodyPr/>
        <a:lstStyle/>
        <a:p>
          <a:endParaRPr lang="ru-RU"/>
        </a:p>
      </dgm:t>
    </dgm:pt>
    <dgm:pt modelId="{D3061697-B734-4758-87AD-12545D186D85}" type="sibTrans" cxnId="{CF9E994C-9799-4767-830F-2002F9BC5205}">
      <dgm:prSet/>
      <dgm:spPr/>
      <dgm:t>
        <a:bodyPr/>
        <a:lstStyle/>
        <a:p>
          <a:endParaRPr lang="ru-RU"/>
        </a:p>
      </dgm:t>
    </dgm:pt>
    <dgm:pt modelId="{7D238875-C6E8-4049-83D5-06768F6AB435}">
      <dgm:prSet phldrT="[Текст]"/>
      <dgm:spPr/>
      <dgm:t>
        <a:bodyPr/>
        <a:lstStyle/>
        <a:p>
          <a:r>
            <a:rPr lang="ru-RU" dirty="0" smtClean="0"/>
            <a:t>2014</a:t>
          </a:r>
          <a:endParaRPr lang="ru-RU" dirty="0"/>
        </a:p>
      </dgm:t>
    </dgm:pt>
    <dgm:pt modelId="{BD776F6A-D826-41B4-807D-DCADED275854}" type="parTrans" cxnId="{82417080-56B6-4C7D-AC9C-FD5C312FFDA8}">
      <dgm:prSet/>
      <dgm:spPr/>
      <dgm:t>
        <a:bodyPr/>
        <a:lstStyle/>
        <a:p>
          <a:endParaRPr lang="ru-RU"/>
        </a:p>
      </dgm:t>
    </dgm:pt>
    <dgm:pt modelId="{B5A85E95-1BAF-47BE-BDF4-091C9934AB9F}" type="sibTrans" cxnId="{82417080-56B6-4C7D-AC9C-FD5C312FFDA8}">
      <dgm:prSet/>
      <dgm:spPr/>
      <dgm:t>
        <a:bodyPr/>
        <a:lstStyle/>
        <a:p>
          <a:endParaRPr lang="ru-RU"/>
        </a:p>
      </dgm:t>
    </dgm:pt>
    <dgm:pt modelId="{5F9594CA-EB9F-4668-8968-194868E2F388}">
      <dgm:prSet phldrT="[Текст]"/>
      <dgm:spPr/>
      <dgm:t>
        <a:bodyPr/>
        <a:lstStyle/>
        <a:p>
          <a:r>
            <a:rPr lang="ru-RU" dirty="0" smtClean="0"/>
            <a:t>300 тыс рублей - 9 социальных проектов</a:t>
          </a:r>
          <a:endParaRPr lang="ru-RU" dirty="0"/>
        </a:p>
      </dgm:t>
    </dgm:pt>
    <dgm:pt modelId="{78C248D0-90E6-4234-A5F6-9A8226268831}" type="parTrans" cxnId="{DA5C6331-FBFF-4CC7-B2D9-3C4586CDD6D5}">
      <dgm:prSet/>
      <dgm:spPr/>
      <dgm:t>
        <a:bodyPr/>
        <a:lstStyle/>
        <a:p>
          <a:endParaRPr lang="ru-RU"/>
        </a:p>
      </dgm:t>
    </dgm:pt>
    <dgm:pt modelId="{B0481692-CAF5-4D40-8350-91A91BB897EF}" type="sibTrans" cxnId="{DA5C6331-FBFF-4CC7-B2D9-3C4586CDD6D5}">
      <dgm:prSet/>
      <dgm:spPr/>
      <dgm:t>
        <a:bodyPr/>
        <a:lstStyle/>
        <a:p>
          <a:endParaRPr lang="ru-RU"/>
        </a:p>
      </dgm:t>
    </dgm:pt>
    <dgm:pt modelId="{8BB74696-51B1-4128-A341-9E577203F0A8}">
      <dgm:prSet phldrT="[Текст]"/>
      <dgm:spPr/>
      <dgm:t>
        <a:bodyPr/>
        <a:lstStyle/>
        <a:p>
          <a:r>
            <a:rPr lang="ru-RU" dirty="0" smtClean="0"/>
            <a:t>2015</a:t>
          </a:r>
          <a:endParaRPr lang="ru-RU" dirty="0"/>
        </a:p>
      </dgm:t>
    </dgm:pt>
    <dgm:pt modelId="{AD351050-35D5-413D-87C6-227413F52FAE}" type="parTrans" cxnId="{35255CE7-9C2A-4394-84DD-43DD4227AB2F}">
      <dgm:prSet/>
      <dgm:spPr/>
      <dgm:t>
        <a:bodyPr/>
        <a:lstStyle/>
        <a:p>
          <a:endParaRPr lang="ru-RU"/>
        </a:p>
      </dgm:t>
    </dgm:pt>
    <dgm:pt modelId="{FD2049DC-D9E5-4D93-AC58-B2E7E106215A}" type="sibTrans" cxnId="{35255CE7-9C2A-4394-84DD-43DD4227AB2F}">
      <dgm:prSet/>
      <dgm:spPr/>
      <dgm:t>
        <a:bodyPr/>
        <a:lstStyle/>
        <a:p>
          <a:endParaRPr lang="ru-RU"/>
        </a:p>
      </dgm:t>
    </dgm:pt>
    <dgm:pt modelId="{5A766803-6299-4DA6-B5F8-8D3BD89795D1}">
      <dgm:prSet phldrT="[Текст]"/>
      <dgm:spPr/>
      <dgm:t>
        <a:bodyPr/>
        <a:lstStyle/>
        <a:p>
          <a:r>
            <a:rPr lang="ru-RU" dirty="0" smtClean="0"/>
            <a:t>2 </a:t>
          </a:r>
          <a:r>
            <a:rPr lang="ru-RU" dirty="0" err="1" smtClean="0"/>
            <a:t>млн</a:t>
          </a:r>
          <a:r>
            <a:rPr lang="ru-RU" dirty="0" smtClean="0"/>
            <a:t> 300 тыс рублей - 27 социальных проектов </a:t>
          </a:r>
          <a:endParaRPr lang="ru-RU" dirty="0"/>
        </a:p>
      </dgm:t>
    </dgm:pt>
    <dgm:pt modelId="{2EC6CFE0-218C-4C61-A54F-EE8A5B62716E}" type="parTrans" cxnId="{84AB9723-D415-4E59-9A16-FB115B50AF29}">
      <dgm:prSet/>
      <dgm:spPr/>
      <dgm:t>
        <a:bodyPr/>
        <a:lstStyle/>
        <a:p>
          <a:endParaRPr lang="ru-RU"/>
        </a:p>
      </dgm:t>
    </dgm:pt>
    <dgm:pt modelId="{1AD8C5C5-86C8-4B26-B0EB-D3D6CC159489}" type="sibTrans" cxnId="{84AB9723-D415-4E59-9A16-FB115B50AF29}">
      <dgm:prSet/>
      <dgm:spPr/>
      <dgm:t>
        <a:bodyPr/>
        <a:lstStyle/>
        <a:p>
          <a:endParaRPr lang="ru-RU"/>
        </a:p>
      </dgm:t>
    </dgm:pt>
    <dgm:pt modelId="{EE58C207-D8C6-4EDC-87A8-F5A32B73CC77}" type="pres">
      <dgm:prSet presAssocID="{F71490D5-CD01-45AD-AE8B-D25261EAB27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911AD-2247-459B-868E-E3E32E54FC62}" type="pres">
      <dgm:prSet presAssocID="{9EFF45D6-0C04-40DA-9B86-92CC50D32A90}" presName="composite" presStyleCnt="0"/>
      <dgm:spPr/>
    </dgm:pt>
    <dgm:pt modelId="{5ABFF3BD-AD32-4DBC-A3B7-6886544C0775}" type="pres">
      <dgm:prSet presAssocID="{9EFF45D6-0C04-40DA-9B86-92CC50D32A9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CF92C-C096-4313-9AC2-5787C33AA972}" type="pres">
      <dgm:prSet presAssocID="{9EFF45D6-0C04-40DA-9B86-92CC50D32A9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468D8-F577-4C27-8235-A2BD562C6F8F}" type="pres">
      <dgm:prSet presAssocID="{F701FCC8-C581-4E8C-8025-C96939213722}" presName="sp" presStyleCnt="0"/>
      <dgm:spPr/>
    </dgm:pt>
    <dgm:pt modelId="{A2503100-D594-4A46-9F67-0AA68AB6A4B5}" type="pres">
      <dgm:prSet presAssocID="{7D238875-C6E8-4049-83D5-06768F6AB435}" presName="composite" presStyleCnt="0"/>
      <dgm:spPr/>
    </dgm:pt>
    <dgm:pt modelId="{BC86BAF3-F6E4-4F1F-A049-17D65720BE33}" type="pres">
      <dgm:prSet presAssocID="{7D238875-C6E8-4049-83D5-06768F6AB43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CAF2E-326A-46E8-918B-89DA34205DDD}" type="pres">
      <dgm:prSet presAssocID="{7D238875-C6E8-4049-83D5-06768F6AB43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F2640-F743-44E2-8538-DD15B271DF23}" type="pres">
      <dgm:prSet presAssocID="{B5A85E95-1BAF-47BE-BDF4-091C9934AB9F}" presName="sp" presStyleCnt="0"/>
      <dgm:spPr/>
    </dgm:pt>
    <dgm:pt modelId="{3249BE08-F5C4-4155-8185-14C59E8E8C33}" type="pres">
      <dgm:prSet presAssocID="{8BB74696-51B1-4128-A341-9E577203F0A8}" presName="composite" presStyleCnt="0"/>
      <dgm:spPr/>
    </dgm:pt>
    <dgm:pt modelId="{A707DCB6-E264-49E6-B702-A673D730DF02}" type="pres">
      <dgm:prSet presAssocID="{8BB74696-51B1-4128-A341-9E577203F0A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D0582-7F94-420E-AB7B-CED98DA5A652}" type="pres">
      <dgm:prSet presAssocID="{8BB74696-51B1-4128-A341-9E577203F0A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E994C-9799-4767-830F-2002F9BC5205}" srcId="{9EFF45D6-0C04-40DA-9B86-92CC50D32A90}" destId="{92693935-27CC-42B0-946E-6828ACB64DFE}" srcOrd="0" destOrd="0" parTransId="{C69273D3-073F-4FA7-9C54-935281ACCECF}" sibTransId="{D3061697-B734-4758-87AD-12545D186D85}"/>
    <dgm:cxn modelId="{84AB9723-D415-4E59-9A16-FB115B50AF29}" srcId="{8BB74696-51B1-4128-A341-9E577203F0A8}" destId="{5A766803-6299-4DA6-B5F8-8D3BD89795D1}" srcOrd="0" destOrd="0" parTransId="{2EC6CFE0-218C-4C61-A54F-EE8A5B62716E}" sibTransId="{1AD8C5C5-86C8-4B26-B0EB-D3D6CC159489}"/>
    <dgm:cxn modelId="{0009C83A-DD34-47DD-B307-96226132F0F7}" type="presOf" srcId="{F71490D5-CD01-45AD-AE8B-D25261EAB271}" destId="{EE58C207-D8C6-4EDC-87A8-F5A32B73CC77}" srcOrd="0" destOrd="0" presId="urn:microsoft.com/office/officeart/2005/8/layout/chevron2"/>
    <dgm:cxn modelId="{CD78FB9D-00A8-412F-A54C-8FBB7FECC434}" type="presOf" srcId="{5A766803-6299-4DA6-B5F8-8D3BD89795D1}" destId="{739D0582-7F94-420E-AB7B-CED98DA5A652}" srcOrd="0" destOrd="0" presId="urn:microsoft.com/office/officeart/2005/8/layout/chevron2"/>
    <dgm:cxn modelId="{82417080-56B6-4C7D-AC9C-FD5C312FFDA8}" srcId="{F71490D5-CD01-45AD-AE8B-D25261EAB271}" destId="{7D238875-C6E8-4049-83D5-06768F6AB435}" srcOrd="1" destOrd="0" parTransId="{BD776F6A-D826-41B4-807D-DCADED275854}" sibTransId="{B5A85E95-1BAF-47BE-BDF4-091C9934AB9F}"/>
    <dgm:cxn modelId="{69C53448-D18A-4936-903B-17AB4DC9D4AC}" type="presOf" srcId="{5F9594CA-EB9F-4668-8968-194868E2F388}" destId="{205CAF2E-326A-46E8-918B-89DA34205DDD}" srcOrd="0" destOrd="0" presId="urn:microsoft.com/office/officeart/2005/8/layout/chevron2"/>
    <dgm:cxn modelId="{84232A61-540A-47BB-AAAB-EAFF84954CA6}" type="presOf" srcId="{9EFF45D6-0C04-40DA-9B86-92CC50D32A90}" destId="{5ABFF3BD-AD32-4DBC-A3B7-6886544C0775}" srcOrd="0" destOrd="0" presId="urn:microsoft.com/office/officeart/2005/8/layout/chevron2"/>
    <dgm:cxn modelId="{35255CE7-9C2A-4394-84DD-43DD4227AB2F}" srcId="{F71490D5-CD01-45AD-AE8B-D25261EAB271}" destId="{8BB74696-51B1-4128-A341-9E577203F0A8}" srcOrd="2" destOrd="0" parTransId="{AD351050-35D5-413D-87C6-227413F52FAE}" sibTransId="{FD2049DC-D9E5-4D93-AC58-B2E7E106215A}"/>
    <dgm:cxn modelId="{C54353AC-C3FE-40B2-AEC4-24CD44CE5111}" srcId="{F71490D5-CD01-45AD-AE8B-D25261EAB271}" destId="{9EFF45D6-0C04-40DA-9B86-92CC50D32A90}" srcOrd="0" destOrd="0" parTransId="{C16EE4BB-05A1-4AA0-B986-1A02F2CA1F72}" sibTransId="{F701FCC8-C581-4E8C-8025-C96939213722}"/>
    <dgm:cxn modelId="{509646D0-FCEF-4674-8480-AD09882CBA72}" type="presOf" srcId="{8BB74696-51B1-4128-A341-9E577203F0A8}" destId="{A707DCB6-E264-49E6-B702-A673D730DF02}" srcOrd="0" destOrd="0" presId="urn:microsoft.com/office/officeart/2005/8/layout/chevron2"/>
    <dgm:cxn modelId="{72A989FC-9EE6-4F6D-93E2-4E4CF8151BCC}" type="presOf" srcId="{92693935-27CC-42B0-946E-6828ACB64DFE}" destId="{03ACF92C-C096-4313-9AC2-5787C33AA972}" srcOrd="0" destOrd="0" presId="urn:microsoft.com/office/officeart/2005/8/layout/chevron2"/>
    <dgm:cxn modelId="{B54FE07A-2E85-4658-8EE1-724485FA8032}" type="presOf" srcId="{7D238875-C6E8-4049-83D5-06768F6AB435}" destId="{BC86BAF3-F6E4-4F1F-A049-17D65720BE33}" srcOrd="0" destOrd="0" presId="urn:microsoft.com/office/officeart/2005/8/layout/chevron2"/>
    <dgm:cxn modelId="{DA5C6331-FBFF-4CC7-B2D9-3C4586CDD6D5}" srcId="{7D238875-C6E8-4049-83D5-06768F6AB435}" destId="{5F9594CA-EB9F-4668-8968-194868E2F388}" srcOrd="0" destOrd="0" parTransId="{78C248D0-90E6-4234-A5F6-9A8226268831}" sibTransId="{B0481692-CAF5-4D40-8350-91A91BB897EF}"/>
    <dgm:cxn modelId="{744806C3-14AA-4223-8203-0DF055716816}" type="presParOf" srcId="{EE58C207-D8C6-4EDC-87A8-F5A32B73CC77}" destId="{256911AD-2247-459B-868E-E3E32E54FC62}" srcOrd="0" destOrd="0" presId="urn:microsoft.com/office/officeart/2005/8/layout/chevron2"/>
    <dgm:cxn modelId="{B7B66E27-B595-467B-8D4D-F3D9E1A3FDF8}" type="presParOf" srcId="{256911AD-2247-459B-868E-E3E32E54FC62}" destId="{5ABFF3BD-AD32-4DBC-A3B7-6886544C0775}" srcOrd="0" destOrd="0" presId="urn:microsoft.com/office/officeart/2005/8/layout/chevron2"/>
    <dgm:cxn modelId="{D5C0BD1A-9165-4412-9758-B345B2B14657}" type="presParOf" srcId="{256911AD-2247-459B-868E-E3E32E54FC62}" destId="{03ACF92C-C096-4313-9AC2-5787C33AA972}" srcOrd="1" destOrd="0" presId="urn:microsoft.com/office/officeart/2005/8/layout/chevron2"/>
    <dgm:cxn modelId="{498BEA3F-8693-4EEF-8408-48F2F2C2776E}" type="presParOf" srcId="{EE58C207-D8C6-4EDC-87A8-F5A32B73CC77}" destId="{888468D8-F577-4C27-8235-A2BD562C6F8F}" srcOrd="1" destOrd="0" presId="urn:microsoft.com/office/officeart/2005/8/layout/chevron2"/>
    <dgm:cxn modelId="{981B262D-FF43-491F-95E7-86F36C1F6FC1}" type="presParOf" srcId="{EE58C207-D8C6-4EDC-87A8-F5A32B73CC77}" destId="{A2503100-D594-4A46-9F67-0AA68AB6A4B5}" srcOrd="2" destOrd="0" presId="urn:microsoft.com/office/officeart/2005/8/layout/chevron2"/>
    <dgm:cxn modelId="{CF8B807B-BD55-481E-9663-134D5C84F770}" type="presParOf" srcId="{A2503100-D594-4A46-9F67-0AA68AB6A4B5}" destId="{BC86BAF3-F6E4-4F1F-A049-17D65720BE33}" srcOrd="0" destOrd="0" presId="urn:microsoft.com/office/officeart/2005/8/layout/chevron2"/>
    <dgm:cxn modelId="{D1641A64-739D-4E6A-8E63-18058750C649}" type="presParOf" srcId="{A2503100-D594-4A46-9F67-0AA68AB6A4B5}" destId="{205CAF2E-326A-46E8-918B-89DA34205DDD}" srcOrd="1" destOrd="0" presId="urn:microsoft.com/office/officeart/2005/8/layout/chevron2"/>
    <dgm:cxn modelId="{A1F69486-8CC4-4C4E-A885-273337202C7F}" type="presParOf" srcId="{EE58C207-D8C6-4EDC-87A8-F5A32B73CC77}" destId="{A3DF2640-F743-44E2-8538-DD15B271DF23}" srcOrd="3" destOrd="0" presId="urn:microsoft.com/office/officeart/2005/8/layout/chevron2"/>
    <dgm:cxn modelId="{251D62AB-368D-4F4A-BCEE-ED3E0F24D1E4}" type="presParOf" srcId="{EE58C207-D8C6-4EDC-87A8-F5A32B73CC77}" destId="{3249BE08-F5C4-4155-8185-14C59E8E8C33}" srcOrd="4" destOrd="0" presId="urn:microsoft.com/office/officeart/2005/8/layout/chevron2"/>
    <dgm:cxn modelId="{141B7BDF-9E88-4DB6-90EF-F1BEFAA2E701}" type="presParOf" srcId="{3249BE08-F5C4-4155-8185-14C59E8E8C33}" destId="{A707DCB6-E264-49E6-B702-A673D730DF02}" srcOrd="0" destOrd="0" presId="urn:microsoft.com/office/officeart/2005/8/layout/chevron2"/>
    <dgm:cxn modelId="{8B7285B3-0BDE-47C9-B154-40149ECC1906}" type="presParOf" srcId="{3249BE08-F5C4-4155-8185-14C59E8E8C33}" destId="{739D0582-7F94-420E-AB7B-CED98DA5A652}" srcOrd="1" destOrd="0" presId="urn:microsoft.com/office/officeart/2005/8/layout/chevron2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52A9B2-7D7F-409E-9BE4-EC7838BC85D0}" type="doc">
      <dgm:prSet loTypeId="urn:microsoft.com/office/officeart/2005/8/layout/list1" loCatId="list" qsTypeId="urn:microsoft.com/office/officeart/2005/8/quickstyle/simple1#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83017F3-87AF-4239-8789-99BFD694D76D}">
      <dgm:prSet phldrT="[Текст]"/>
      <dgm:spPr/>
      <dgm:t>
        <a:bodyPr/>
        <a:lstStyle/>
        <a:p>
          <a:r>
            <a:rPr lang="ru-RU" dirty="0" smtClean="0"/>
            <a:t>Лидеры некоммерческих организаций</a:t>
          </a:r>
          <a:endParaRPr lang="ru-RU" dirty="0"/>
        </a:p>
      </dgm:t>
    </dgm:pt>
    <dgm:pt modelId="{51D34263-793B-42DF-AB7C-B70EC701A8CA}" type="parTrans" cxnId="{6F302351-CDEE-4676-939D-61299480F1BF}">
      <dgm:prSet/>
      <dgm:spPr/>
      <dgm:t>
        <a:bodyPr/>
        <a:lstStyle/>
        <a:p>
          <a:endParaRPr lang="ru-RU"/>
        </a:p>
      </dgm:t>
    </dgm:pt>
    <dgm:pt modelId="{0093EBD8-29EB-4967-B4F6-EE5A96D4A064}" type="sibTrans" cxnId="{6F302351-CDEE-4676-939D-61299480F1BF}">
      <dgm:prSet/>
      <dgm:spPr/>
      <dgm:t>
        <a:bodyPr/>
        <a:lstStyle/>
        <a:p>
          <a:endParaRPr lang="ru-RU"/>
        </a:p>
      </dgm:t>
    </dgm:pt>
    <dgm:pt modelId="{D948112C-61CC-4462-8706-801306C403DD}">
      <dgm:prSet phldrT="[Текст]"/>
      <dgm:spPr/>
      <dgm:t>
        <a:bodyPr/>
        <a:lstStyle/>
        <a:p>
          <a:r>
            <a:rPr lang="ru-RU" dirty="0" smtClean="0"/>
            <a:t>Представители советов общественности микрорайонов</a:t>
          </a:r>
          <a:endParaRPr lang="ru-RU" dirty="0"/>
        </a:p>
      </dgm:t>
    </dgm:pt>
    <dgm:pt modelId="{C7F0C02C-357A-4E45-8C80-F191BDDA9D13}" type="parTrans" cxnId="{952B4233-2B7F-4E6C-8F98-342234F6DBCC}">
      <dgm:prSet/>
      <dgm:spPr/>
      <dgm:t>
        <a:bodyPr/>
        <a:lstStyle/>
        <a:p>
          <a:endParaRPr lang="ru-RU"/>
        </a:p>
      </dgm:t>
    </dgm:pt>
    <dgm:pt modelId="{E443F859-3C2D-4067-9B95-8E7F5824E82E}" type="sibTrans" cxnId="{952B4233-2B7F-4E6C-8F98-342234F6DBCC}">
      <dgm:prSet/>
      <dgm:spPr/>
      <dgm:t>
        <a:bodyPr/>
        <a:lstStyle/>
        <a:p>
          <a:endParaRPr lang="ru-RU"/>
        </a:p>
      </dgm:t>
    </dgm:pt>
    <dgm:pt modelId="{59493700-8A51-441A-9C95-435418927107}">
      <dgm:prSet/>
      <dgm:spPr/>
      <dgm:t>
        <a:bodyPr/>
        <a:lstStyle/>
        <a:p>
          <a:r>
            <a:rPr lang="ru-RU" dirty="0" smtClean="0"/>
            <a:t>Секретари местных отделений политических партий </a:t>
          </a:r>
          <a:endParaRPr lang="ru-RU" dirty="0"/>
        </a:p>
      </dgm:t>
    </dgm:pt>
    <dgm:pt modelId="{2F0C28A5-2D76-4E22-A4A1-4E191C109FCD}" type="parTrans" cxnId="{039763A6-07A8-41B1-8AA4-3B59F37A2FD5}">
      <dgm:prSet/>
      <dgm:spPr/>
      <dgm:t>
        <a:bodyPr/>
        <a:lstStyle/>
        <a:p>
          <a:endParaRPr lang="ru-RU"/>
        </a:p>
      </dgm:t>
    </dgm:pt>
    <dgm:pt modelId="{74280A12-631D-40FB-A679-8C2EF7C22E79}" type="sibTrans" cxnId="{039763A6-07A8-41B1-8AA4-3B59F37A2FD5}">
      <dgm:prSet/>
      <dgm:spPr/>
      <dgm:t>
        <a:bodyPr/>
        <a:lstStyle/>
        <a:p>
          <a:endParaRPr lang="ru-RU"/>
        </a:p>
      </dgm:t>
    </dgm:pt>
    <dgm:pt modelId="{B9800FDF-0133-4096-BF53-0623359AB319}">
      <dgm:prSet/>
      <dgm:spPr/>
      <dgm:t>
        <a:bodyPr/>
        <a:lstStyle/>
        <a:p>
          <a:r>
            <a:rPr lang="ru-RU" dirty="0" smtClean="0"/>
            <a:t>Профсоюзные лидеры </a:t>
          </a:r>
        </a:p>
      </dgm:t>
    </dgm:pt>
    <dgm:pt modelId="{8C1AF443-2A3D-4DB1-8300-FD4D56276013}" type="parTrans" cxnId="{2BED30FD-2CA2-4346-8093-8EAC453819A8}">
      <dgm:prSet/>
      <dgm:spPr/>
      <dgm:t>
        <a:bodyPr/>
        <a:lstStyle/>
        <a:p>
          <a:endParaRPr lang="ru-RU"/>
        </a:p>
      </dgm:t>
    </dgm:pt>
    <dgm:pt modelId="{98027021-FA56-4A4B-A252-230EA0FA53B7}" type="sibTrans" cxnId="{2BED30FD-2CA2-4346-8093-8EAC453819A8}">
      <dgm:prSet/>
      <dgm:spPr/>
      <dgm:t>
        <a:bodyPr/>
        <a:lstStyle/>
        <a:p>
          <a:endParaRPr lang="ru-RU"/>
        </a:p>
      </dgm:t>
    </dgm:pt>
    <dgm:pt modelId="{A3ADFB62-8203-495E-AF83-4D8D8386A903}" type="pres">
      <dgm:prSet presAssocID="{E152A9B2-7D7F-409E-9BE4-EC7838BC85D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E0988-A3C7-4EA4-BD96-75CE594B98DC}" type="pres">
      <dgm:prSet presAssocID="{E83017F3-87AF-4239-8789-99BFD694D76D}" presName="parentLin" presStyleCnt="0"/>
      <dgm:spPr/>
    </dgm:pt>
    <dgm:pt modelId="{F9D04AE1-0260-4A13-B1A2-62F97521FDCE}" type="pres">
      <dgm:prSet presAssocID="{E83017F3-87AF-4239-8789-99BFD694D76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58BFDB5-3D92-40EA-B47A-6F0C94E1577E}" type="pres">
      <dgm:prSet presAssocID="{E83017F3-87AF-4239-8789-99BFD694D76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F549D-0EB0-4627-B9C8-19B05A53B252}" type="pres">
      <dgm:prSet presAssocID="{E83017F3-87AF-4239-8789-99BFD694D76D}" presName="negativeSpace" presStyleCnt="0"/>
      <dgm:spPr/>
    </dgm:pt>
    <dgm:pt modelId="{95789259-3D16-4836-8952-6DF69FA313FC}" type="pres">
      <dgm:prSet presAssocID="{E83017F3-87AF-4239-8789-99BFD694D76D}" presName="childText" presStyleLbl="conFgAcc1" presStyleIdx="0" presStyleCnt="4">
        <dgm:presLayoutVars>
          <dgm:bulletEnabled val="1"/>
        </dgm:presLayoutVars>
      </dgm:prSet>
      <dgm:spPr/>
    </dgm:pt>
    <dgm:pt modelId="{D6128ED8-162D-4167-AB8B-DE54BBEF9EA7}" type="pres">
      <dgm:prSet presAssocID="{0093EBD8-29EB-4967-B4F6-EE5A96D4A064}" presName="spaceBetweenRectangles" presStyleCnt="0"/>
      <dgm:spPr/>
    </dgm:pt>
    <dgm:pt modelId="{6BF518AF-D796-44C2-80B7-309B3AEA6EBD}" type="pres">
      <dgm:prSet presAssocID="{59493700-8A51-441A-9C95-435418927107}" presName="parentLin" presStyleCnt="0"/>
      <dgm:spPr/>
    </dgm:pt>
    <dgm:pt modelId="{FD251D72-9E33-4996-92F3-F504A5BB0F16}" type="pres">
      <dgm:prSet presAssocID="{59493700-8A51-441A-9C95-43541892710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A8C3C08-4792-4545-B1C4-36F1B5AE02DD}" type="pres">
      <dgm:prSet presAssocID="{59493700-8A51-441A-9C95-43541892710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6131E-02A2-4F41-A210-43D946BFC5D4}" type="pres">
      <dgm:prSet presAssocID="{59493700-8A51-441A-9C95-435418927107}" presName="negativeSpace" presStyleCnt="0"/>
      <dgm:spPr/>
    </dgm:pt>
    <dgm:pt modelId="{370548E0-DD87-4587-89F9-7CCE5B27292D}" type="pres">
      <dgm:prSet presAssocID="{59493700-8A51-441A-9C95-435418927107}" presName="childText" presStyleLbl="conFgAcc1" presStyleIdx="1" presStyleCnt="4">
        <dgm:presLayoutVars>
          <dgm:bulletEnabled val="1"/>
        </dgm:presLayoutVars>
      </dgm:prSet>
      <dgm:spPr/>
    </dgm:pt>
    <dgm:pt modelId="{C18233A5-A736-4282-A7AF-C7AF4F72836D}" type="pres">
      <dgm:prSet presAssocID="{74280A12-631D-40FB-A679-8C2EF7C22E79}" presName="spaceBetweenRectangles" presStyleCnt="0"/>
      <dgm:spPr/>
    </dgm:pt>
    <dgm:pt modelId="{318B29B8-573E-4006-9745-6433865BEFDC}" type="pres">
      <dgm:prSet presAssocID="{B9800FDF-0133-4096-BF53-0623359AB319}" presName="parentLin" presStyleCnt="0"/>
      <dgm:spPr/>
    </dgm:pt>
    <dgm:pt modelId="{BD6BFDA4-9A98-43DD-8F13-53B09E1A28B6}" type="pres">
      <dgm:prSet presAssocID="{B9800FDF-0133-4096-BF53-0623359AB31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DEF7A31-088B-4429-9E83-8BEB2F11A158}" type="pres">
      <dgm:prSet presAssocID="{B9800FDF-0133-4096-BF53-0623359AB31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C0FA5-52CA-4BDB-89FA-1DBAC7101C5B}" type="pres">
      <dgm:prSet presAssocID="{B9800FDF-0133-4096-BF53-0623359AB319}" presName="negativeSpace" presStyleCnt="0"/>
      <dgm:spPr/>
    </dgm:pt>
    <dgm:pt modelId="{8D586863-C3CA-4902-A992-735FDFDB876D}" type="pres">
      <dgm:prSet presAssocID="{B9800FDF-0133-4096-BF53-0623359AB319}" presName="childText" presStyleLbl="conFgAcc1" presStyleIdx="2" presStyleCnt="4">
        <dgm:presLayoutVars>
          <dgm:bulletEnabled val="1"/>
        </dgm:presLayoutVars>
      </dgm:prSet>
      <dgm:spPr/>
    </dgm:pt>
    <dgm:pt modelId="{FA0E09CB-21EB-4A93-9798-667773697DA9}" type="pres">
      <dgm:prSet presAssocID="{98027021-FA56-4A4B-A252-230EA0FA53B7}" presName="spaceBetweenRectangles" presStyleCnt="0"/>
      <dgm:spPr/>
    </dgm:pt>
    <dgm:pt modelId="{338FA599-6448-487B-B68A-795655C031CD}" type="pres">
      <dgm:prSet presAssocID="{D948112C-61CC-4462-8706-801306C403DD}" presName="parentLin" presStyleCnt="0"/>
      <dgm:spPr/>
    </dgm:pt>
    <dgm:pt modelId="{6AFC508C-8EF1-4EF9-9FB2-6722307C62CB}" type="pres">
      <dgm:prSet presAssocID="{D948112C-61CC-4462-8706-801306C403D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5A0D2E8-6C14-43DB-83A1-6BAE8041A0F6}" type="pres">
      <dgm:prSet presAssocID="{D948112C-61CC-4462-8706-801306C403D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73CB1-481C-4102-B61F-005E26EC05A1}" type="pres">
      <dgm:prSet presAssocID="{D948112C-61CC-4462-8706-801306C403DD}" presName="negativeSpace" presStyleCnt="0"/>
      <dgm:spPr/>
    </dgm:pt>
    <dgm:pt modelId="{E0C8495F-D812-4024-A2B1-F62ADBF7586B}" type="pres">
      <dgm:prSet presAssocID="{D948112C-61CC-4462-8706-801306C403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2CE101C-C35D-4E8D-A1A8-C273E4718998}" type="presOf" srcId="{59493700-8A51-441A-9C95-435418927107}" destId="{BA8C3C08-4792-4545-B1C4-36F1B5AE02DD}" srcOrd="1" destOrd="0" presId="urn:microsoft.com/office/officeart/2005/8/layout/list1"/>
    <dgm:cxn modelId="{6812F2BE-F0FF-4A18-B16D-2E047EC98D82}" type="presOf" srcId="{D948112C-61CC-4462-8706-801306C403DD}" destId="{6AFC508C-8EF1-4EF9-9FB2-6722307C62CB}" srcOrd="0" destOrd="0" presId="urn:microsoft.com/office/officeart/2005/8/layout/list1"/>
    <dgm:cxn modelId="{9809F536-C037-4DF0-8844-FFE79E5FB081}" type="presOf" srcId="{E152A9B2-7D7F-409E-9BE4-EC7838BC85D0}" destId="{A3ADFB62-8203-495E-AF83-4D8D8386A903}" srcOrd="0" destOrd="0" presId="urn:microsoft.com/office/officeart/2005/8/layout/list1"/>
    <dgm:cxn modelId="{952B4233-2B7F-4E6C-8F98-342234F6DBCC}" srcId="{E152A9B2-7D7F-409E-9BE4-EC7838BC85D0}" destId="{D948112C-61CC-4462-8706-801306C403DD}" srcOrd="3" destOrd="0" parTransId="{C7F0C02C-357A-4E45-8C80-F191BDDA9D13}" sibTransId="{E443F859-3C2D-4067-9B95-8E7F5824E82E}"/>
    <dgm:cxn modelId="{C2C155DB-4406-418B-A57E-C227AA01FB7C}" type="presOf" srcId="{E83017F3-87AF-4239-8789-99BFD694D76D}" destId="{F58BFDB5-3D92-40EA-B47A-6F0C94E1577E}" srcOrd="1" destOrd="0" presId="urn:microsoft.com/office/officeart/2005/8/layout/list1"/>
    <dgm:cxn modelId="{685F7FD8-5EB9-44BC-B2D7-BD4D09B840A2}" type="presOf" srcId="{E83017F3-87AF-4239-8789-99BFD694D76D}" destId="{F9D04AE1-0260-4A13-B1A2-62F97521FDCE}" srcOrd="0" destOrd="0" presId="urn:microsoft.com/office/officeart/2005/8/layout/list1"/>
    <dgm:cxn modelId="{039763A6-07A8-41B1-8AA4-3B59F37A2FD5}" srcId="{E152A9B2-7D7F-409E-9BE4-EC7838BC85D0}" destId="{59493700-8A51-441A-9C95-435418927107}" srcOrd="1" destOrd="0" parTransId="{2F0C28A5-2D76-4E22-A4A1-4E191C109FCD}" sibTransId="{74280A12-631D-40FB-A679-8C2EF7C22E79}"/>
    <dgm:cxn modelId="{1D1C094D-C732-45FB-88F8-229B141F03BF}" type="presOf" srcId="{B9800FDF-0133-4096-BF53-0623359AB319}" destId="{5DEF7A31-088B-4429-9E83-8BEB2F11A158}" srcOrd="1" destOrd="0" presId="urn:microsoft.com/office/officeart/2005/8/layout/list1"/>
    <dgm:cxn modelId="{2BED30FD-2CA2-4346-8093-8EAC453819A8}" srcId="{E152A9B2-7D7F-409E-9BE4-EC7838BC85D0}" destId="{B9800FDF-0133-4096-BF53-0623359AB319}" srcOrd="2" destOrd="0" parTransId="{8C1AF443-2A3D-4DB1-8300-FD4D56276013}" sibTransId="{98027021-FA56-4A4B-A252-230EA0FA53B7}"/>
    <dgm:cxn modelId="{EEAF975D-30FB-4714-BF7D-24F729038FDA}" type="presOf" srcId="{D948112C-61CC-4462-8706-801306C403DD}" destId="{D5A0D2E8-6C14-43DB-83A1-6BAE8041A0F6}" srcOrd="1" destOrd="0" presId="urn:microsoft.com/office/officeart/2005/8/layout/list1"/>
    <dgm:cxn modelId="{7047798D-1C00-434A-AA22-537EC30AC527}" type="presOf" srcId="{59493700-8A51-441A-9C95-435418927107}" destId="{FD251D72-9E33-4996-92F3-F504A5BB0F16}" srcOrd="0" destOrd="0" presId="urn:microsoft.com/office/officeart/2005/8/layout/list1"/>
    <dgm:cxn modelId="{6F302351-CDEE-4676-939D-61299480F1BF}" srcId="{E152A9B2-7D7F-409E-9BE4-EC7838BC85D0}" destId="{E83017F3-87AF-4239-8789-99BFD694D76D}" srcOrd="0" destOrd="0" parTransId="{51D34263-793B-42DF-AB7C-B70EC701A8CA}" sibTransId="{0093EBD8-29EB-4967-B4F6-EE5A96D4A064}"/>
    <dgm:cxn modelId="{8FAF4BF6-A0EB-4159-BE4C-4B38995AF0C5}" type="presOf" srcId="{B9800FDF-0133-4096-BF53-0623359AB319}" destId="{BD6BFDA4-9A98-43DD-8F13-53B09E1A28B6}" srcOrd="0" destOrd="0" presId="urn:microsoft.com/office/officeart/2005/8/layout/list1"/>
    <dgm:cxn modelId="{473ABA43-C8CF-4861-817E-B011DCE334E7}" type="presParOf" srcId="{A3ADFB62-8203-495E-AF83-4D8D8386A903}" destId="{5E8E0988-A3C7-4EA4-BD96-75CE594B98DC}" srcOrd="0" destOrd="0" presId="urn:microsoft.com/office/officeart/2005/8/layout/list1"/>
    <dgm:cxn modelId="{8F2EAAE6-8988-4B11-97C3-FC5729D09D73}" type="presParOf" srcId="{5E8E0988-A3C7-4EA4-BD96-75CE594B98DC}" destId="{F9D04AE1-0260-4A13-B1A2-62F97521FDCE}" srcOrd="0" destOrd="0" presId="urn:microsoft.com/office/officeart/2005/8/layout/list1"/>
    <dgm:cxn modelId="{00FFABEA-ECF6-4E01-97C6-177CEECDF869}" type="presParOf" srcId="{5E8E0988-A3C7-4EA4-BD96-75CE594B98DC}" destId="{F58BFDB5-3D92-40EA-B47A-6F0C94E1577E}" srcOrd="1" destOrd="0" presId="urn:microsoft.com/office/officeart/2005/8/layout/list1"/>
    <dgm:cxn modelId="{A9922FA0-33A0-4CED-AF48-DC4D4A476914}" type="presParOf" srcId="{A3ADFB62-8203-495E-AF83-4D8D8386A903}" destId="{E9DF549D-0EB0-4627-B9C8-19B05A53B252}" srcOrd="1" destOrd="0" presId="urn:microsoft.com/office/officeart/2005/8/layout/list1"/>
    <dgm:cxn modelId="{70184343-A92F-4FAE-8D8A-9B3E34DCD82D}" type="presParOf" srcId="{A3ADFB62-8203-495E-AF83-4D8D8386A903}" destId="{95789259-3D16-4836-8952-6DF69FA313FC}" srcOrd="2" destOrd="0" presId="urn:microsoft.com/office/officeart/2005/8/layout/list1"/>
    <dgm:cxn modelId="{558A0E4B-6DB6-4573-85C2-4DAC8EEBF639}" type="presParOf" srcId="{A3ADFB62-8203-495E-AF83-4D8D8386A903}" destId="{D6128ED8-162D-4167-AB8B-DE54BBEF9EA7}" srcOrd="3" destOrd="0" presId="urn:microsoft.com/office/officeart/2005/8/layout/list1"/>
    <dgm:cxn modelId="{27F99F63-148A-4600-9674-AFE3F6330386}" type="presParOf" srcId="{A3ADFB62-8203-495E-AF83-4D8D8386A903}" destId="{6BF518AF-D796-44C2-80B7-309B3AEA6EBD}" srcOrd="4" destOrd="0" presId="urn:microsoft.com/office/officeart/2005/8/layout/list1"/>
    <dgm:cxn modelId="{27AD3109-5F11-4EB2-BC6D-769E6341C9CE}" type="presParOf" srcId="{6BF518AF-D796-44C2-80B7-309B3AEA6EBD}" destId="{FD251D72-9E33-4996-92F3-F504A5BB0F16}" srcOrd="0" destOrd="0" presId="urn:microsoft.com/office/officeart/2005/8/layout/list1"/>
    <dgm:cxn modelId="{873D4154-D733-4601-A7BA-4ED570AF6063}" type="presParOf" srcId="{6BF518AF-D796-44C2-80B7-309B3AEA6EBD}" destId="{BA8C3C08-4792-4545-B1C4-36F1B5AE02DD}" srcOrd="1" destOrd="0" presId="urn:microsoft.com/office/officeart/2005/8/layout/list1"/>
    <dgm:cxn modelId="{36206312-B214-4140-8C8B-CCB88270E6BF}" type="presParOf" srcId="{A3ADFB62-8203-495E-AF83-4D8D8386A903}" destId="{0D76131E-02A2-4F41-A210-43D946BFC5D4}" srcOrd="5" destOrd="0" presId="urn:microsoft.com/office/officeart/2005/8/layout/list1"/>
    <dgm:cxn modelId="{F48B9579-7504-48D4-9365-B1387A540CDB}" type="presParOf" srcId="{A3ADFB62-8203-495E-AF83-4D8D8386A903}" destId="{370548E0-DD87-4587-89F9-7CCE5B27292D}" srcOrd="6" destOrd="0" presId="urn:microsoft.com/office/officeart/2005/8/layout/list1"/>
    <dgm:cxn modelId="{2FA10964-D1C1-41F6-94A6-742A638D5C97}" type="presParOf" srcId="{A3ADFB62-8203-495E-AF83-4D8D8386A903}" destId="{C18233A5-A736-4282-A7AF-C7AF4F72836D}" srcOrd="7" destOrd="0" presId="urn:microsoft.com/office/officeart/2005/8/layout/list1"/>
    <dgm:cxn modelId="{C91AF4C6-BF18-4EFB-84ED-33CA2A2ABF1D}" type="presParOf" srcId="{A3ADFB62-8203-495E-AF83-4D8D8386A903}" destId="{318B29B8-573E-4006-9745-6433865BEFDC}" srcOrd="8" destOrd="0" presId="urn:microsoft.com/office/officeart/2005/8/layout/list1"/>
    <dgm:cxn modelId="{0FC60330-1960-47F8-B9A4-3670A6F7BDD4}" type="presParOf" srcId="{318B29B8-573E-4006-9745-6433865BEFDC}" destId="{BD6BFDA4-9A98-43DD-8F13-53B09E1A28B6}" srcOrd="0" destOrd="0" presId="urn:microsoft.com/office/officeart/2005/8/layout/list1"/>
    <dgm:cxn modelId="{F5DF334F-B109-45B8-B257-44AD6DFFE9A2}" type="presParOf" srcId="{318B29B8-573E-4006-9745-6433865BEFDC}" destId="{5DEF7A31-088B-4429-9E83-8BEB2F11A158}" srcOrd="1" destOrd="0" presId="urn:microsoft.com/office/officeart/2005/8/layout/list1"/>
    <dgm:cxn modelId="{F3679A42-6001-4325-89B7-93E46F960C98}" type="presParOf" srcId="{A3ADFB62-8203-495E-AF83-4D8D8386A903}" destId="{B91C0FA5-52CA-4BDB-89FA-1DBAC7101C5B}" srcOrd="9" destOrd="0" presId="urn:microsoft.com/office/officeart/2005/8/layout/list1"/>
    <dgm:cxn modelId="{C3FBE3AB-F34F-46B0-ACAD-9D30122BB7FC}" type="presParOf" srcId="{A3ADFB62-8203-495E-AF83-4D8D8386A903}" destId="{8D586863-C3CA-4902-A992-735FDFDB876D}" srcOrd="10" destOrd="0" presId="urn:microsoft.com/office/officeart/2005/8/layout/list1"/>
    <dgm:cxn modelId="{924BEDB1-D6FF-430D-A50D-1397F4952EAD}" type="presParOf" srcId="{A3ADFB62-8203-495E-AF83-4D8D8386A903}" destId="{FA0E09CB-21EB-4A93-9798-667773697DA9}" srcOrd="11" destOrd="0" presId="urn:microsoft.com/office/officeart/2005/8/layout/list1"/>
    <dgm:cxn modelId="{76B37FE4-FAF2-467D-A632-00598E8C9F33}" type="presParOf" srcId="{A3ADFB62-8203-495E-AF83-4D8D8386A903}" destId="{338FA599-6448-487B-B68A-795655C031CD}" srcOrd="12" destOrd="0" presId="urn:microsoft.com/office/officeart/2005/8/layout/list1"/>
    <dgm:cxn modelId="{A3818493-6726-4CAC-80CF-90CAD3C826AA}" type="presParOf" srcId="{338FA599-6448-487B-B68A-795655C031CD}" destId="{6AFC508C-8EF1-4EF9-9FB2-6722307C62CB}" srcOrd="0" destOrd="0" presId="urn:microsoft.com/office/officeart/2005/8/layout/list1"/>
    <dgm:cxn modelId="{283DE2A4-4CE4-4245-B8CE-9B3E9F3F450C}" type="presParOf" srcId="{338FA599-6448-487B-B68A-795655C031CD}" destId="{D5A0D2E8-6C14-43DB-83A1-6BAE8041A0F6}" srcOrd="1" destOrd="0" presId="urn:microsoft.com/office/officeart/2005/8/layout/list1"/>
    <dgm:cxn modelId="{FDD41919-89C7-4CDC-9D01-8F360493EC2E}" type="presParOf" srcId="{A3ADFB62-8203-495E-AF83-4D8D8386A903}" destId="{91E73CB1-481C-4102-B61F-005E26EC05A1}" srcOrd="13" destOrd="0" presId="urn:microsoft.com/office/officeart/2005/8/layout/list1"/>
    <dgm:cxn modelId="{674E5578-ACA3-434F-9E44-C2E2889D3F70}" type="presParOf" srcId="{A3ADFB62-8203-495E-AF83-4D8D8386A903}" destId="{E0C8495F-D812-4024-A2B1-F62ADBF7586B}" srcOrd="14" destOrd="0" presId="urn:microsoft.com/office/officeart/2005/8/layout/list1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0BDD83-76D2-406C-A124-709CAB4385E4}" type="datetimeFigureOut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07038" cy="4508500"/>
          </a:xfrm>
          <a:prstGeom prst="rect">
            <a:avLst/>
          </a:prstGeom>
        </p:spPr>
        <p:txBody>
          <a:bodyPr vert="horz" lIns="96588" tIns="48294" rIns="96588" bIns="4829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E241D55-BF7B-4BF8-8982-F81EDA32C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C75642-7C15-4EE5-BE95-3D248E0B2A1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B3D98F-D71A-4A05-9B3F-01CA772FECC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A80962-2534-43B7-A0A4-62EFFBF2CCE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96B2CB-6475-45A7-B406-E269D208E7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45549-EFED-4AFC-AF3F-CED6265AE67E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3015B5-5897-412A-8A04-F9F48F051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60BC7-A71C-4645-B7BE-B7FD37F579D5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47611-BB13-4D70-9A64-D75A9F2E8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82EC-EF21-431E-BBA6-87519AC1A006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2C2B-3A86-4177-9E29-F61E96200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B9369-2D32-4289-AEBE-2D7BE2E860CC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9DF5-E666-4545-AAB7-A71873A05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B0D0-D759-4686-828B-47EB4C3962E5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3B9EC-260B-4409-A851-53B8F0B49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DC08-C6DD-4201-BC94-352FC16B5F89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2B02D-CDB8-4E03-B891-8C9F03352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9F129D1-501B-4068-AFD9-4527769C31C1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2A2C444-7707-4328-B334-EC7AD2659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B5B96-D280-452E-839D-947ADE4CDA94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3E1CB-0C8C-4FF1-9D4C-E1A4A6AB1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1C2B-7F62-4A97-AC8C-153AD25C94F6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0BB7-CA01-468F-9E01-962254381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1A3C2-2ABA-4304-8FC1-2E51E88809A3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96AA-CDA9-42AC-B45D-465062F86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C80A-2D4F-437D-9BA4-FDF8D1AB30F0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8836-8D6C-4CD3-9053-64B4BFAFA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BD3A4F-44AB-4AEA-964F-9ECD080A295C}" type="datetime1">
              <a:rPr lang="ru-RU"/>
              <a:pPr>
                <a:defRPr/>
              </a:pPr>
              <a:t>24.12.2015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B009D7-AEB8-4A06-ACDC-F82EF1FF3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73" r:id="rId5"/>
    <p:sldLayoutId id="2147483674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1773238"/>
            <a:ext cx="8458200" cy="18827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Schoolbook" pitchFamily="18" charset="0"/>
              </a:rPr>
              <a:t>Практика городского округа Отрадный по развитию общества и благотворительной деятельности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14338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292600"/>
            <a:ext cx="13684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эмблем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724525" y="6021388"/>
            <a:ext cx="32591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4-конечная звезда 9"/>
          <p:cNvSpPr/>
          <p:nvPr/>
        </p:nvSpPr>
        <p:spPr>
          <a:xfrm>
            <a:off x="8820150" y="6308725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1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57200" y="3900488"/>
            <a:ext cx="4953000" cy="1752600"/>
          </a:xfrm>
        </p:spPr>
        <p:txBody>
          <a:bodyPr/>
          <a:lstStyle/>
          <a:p>
            <a:pPr marL="63500" algn="ctr"/>
            <a:r>
              <a:rPr lang="ru-RU" smtClean="0"/>
              <a:t>Отрадный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229600" cy="1066800"/>
          </a:xfrm>
        </p:spPr>
        <p:txBody>
          <a:bodyPr/>
          <a:lstStyle/>
          <a:p>
            <a:r>
              <a:rPr lang="ru-RU" sz="2400" smtClean="0"/>
              <a:t>Программные мероприятия</a:t>
            </a:r>
          </a:p>
        </p:txBody>
      </p:sp>
      <p:pic>
        <p:nvPicPr>
          <p:cNvPr id="25602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395288" y="1916113"/>
          <a:ext cx="8137525" cy="2509837"/>
        </p:xfrm>
        <a:graphic>
          <a:graphicData uri="http://schemas.openxmlformats.org/drawingml/2006/table">
            <a:tbl>
              <a:tblPr/>
              <a:tblGrid>
                <a:gridCol w="3889375"/>
                <a:gridCol w="647700"/>
                <a:gridCol w="576262"/>
                <a:gridCol w="2908300"/>
                <a:gridCol w="115888"/>
              </a:tblGrid>
              <a:tr h="288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Обеспечение информационной поддержки  общественных организаций (НКО)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 Освещение деятельности общественных организаций (НКО) в средствах массовой информации.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 Издание информационно-аналитических материалов о деятельности общественных организаций (НКО)(буклетов).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 Организация подписки периодических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изданий для общественных организаций.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28625" y="4429125"/>
          <a:ext cx="8137525" cy="2041525"/>
        </p:xfrm>
        <a:graphic>
          <a:graphicData uri="http://schemas.openxmlformats.org/drawingml/2006/table">
            <a:tbl>
              <a:tblPr/>
              <a:tblGrid>
                <a:gridCol w="3925888"/>
                <a:gridCol w="571500"/>
                <a:gridCol w="712787"/>
                <a:gridCol w="2852738"/>
                <a:gridCol w="74612"/>
              </a:tblGrid>
              <a:tr h="6635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Обеспечение консультационной поддержки, а также поддержки в области подготовки, переподготовки и повышения квалификации работников и добровольцев социально ориентированных некоммерческих организаций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Консультационная поддержка общественных организаций (НКО), организация и проведение семинаров-совещаний по правовым, бухгалтерским, налоговым и иным вопросам деятельности  общественных организаций (НКО).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 актива НКО.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49205" marR="492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316913" y="1916113"/>
            <a:ext cx="287337" cy="4803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229600" cy="1066800"/>
          </a:xfrm>
        </p:spPr>
        <p:txBody>
          <a:bodyPr/>
          <a:lstStyle/>
          <a:p>
            <a:r>
              <a:rPr lang="ru-RU" smtClean="0"/>
              <a:t>Программные мероприятия</a:t>
            </a:r>
          </a:p>
        </p:txBody>
      </p:sp>
      <p:pic>
        <p:nvPicPr>
          <p:cNvPr id="26626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395288" y="1989138"/>
          <a:ext cx="8081962" cy="3857625"/>
        </p:xfrm>
        <a:graphic>
          <a:graphicData uri="http://schemas.openxmlformats.org/drawingml/2006/table">
            <a:tbl>
              <a:tblPr/>
              <a:tblGrid>
                <a:gridCol w="5554662"/>
                <a:gridCol w="731838"/>
                <a:gridCol w="876300"/>
                <a:gridCol w="828675"/>
                <a:gridCol w="91827"/>
              </a:tblGrid>
              <a:tr h="4857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Развитие механизмов участия общественных организаций (НКО) в реализации государственной  и муниципальной политики в социальной сфере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Совета общественности при Главе городского округа Отрадный.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 конкурсе «Лучший общественный совет Самарской области» общественных совещательных структур при органах местного самоуправления.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Обеспечение мер, стимулирующих поддержку деятельности общественных организаций (НКО)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Поощрение  членов  общественных организаций  за вклад в развитие гражданского общества.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художественных, декоративно-прикладных,  фото- выставок, творческие встречи, музыкальные и литературные вечера.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городского конкурса «Лучшая общественная организация городского округа Отрадный».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годам: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427" marR="6642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388350" y="1989138"/>
            <a:ext cx="327025" cy="38687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Грантовая деятельность</a:t>
            </a:r>
          </a:p>
        </p:txBody>
      </p:sp>
      <p:pic>
        <p:nvPicPr>
          <p:cNvPr id="27650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3" name="Содержимое 9"/>
          <p:cNvSpPr>
            <a:spLocks noGrp="1"/>
          </p:cNvSpPr>
          <p:nvPr>
            <p:ph idx="1"/>
          </p:nvPr>
        </p:nvSpPr>
        <p:spPr>
          <a:xfrm>
            <a:off x="395288" y="1916113"/>
            <a:ext cx="8424862" cy="4681537"/>
          </a:xfrm>
        </p:spPr>
        <p:txBody>
          <a:bodyPr/>
          <a:lstStyle/>
          <a:p>
            <a:pPr marL="0" indent="0">
              <a:buFont typeface="Georgia" pitchFamily="18" charset="0"/>
              <a:buNone/>
            </a:pPr>
            <a:r>
              <a:rPr lang="ru-RU" smtClean="0">
                <a:solidFill>
                  <a:srgbClr val="002060"/>
                </a:solidFill>
              </a:rPr>
              <a:t>Городской конкурс  социальных проектов и идей  «Отрадный - территория развития»было профинансировано 40 проектов: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611560" y="3473624"/>
          <a:ext cx="8136904" cy="3123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0" y="1268413"/>
            <a:ext cx="9217025" cy="1066800"/>
          </a:xfrm>
        </p:spPr>
        <p:txBody>
          <a:bodyPr/>
          <a:lstStyle/>
          <a:p>
            <a:r>
              <a:rPr lang="ru-RU" sz="2400" smtClean="0"/>
              <a:t>Совет общественности при Главе города</a:t>
            </a:r>
          </a:p>
        </p:txBody>
      </p:sp>
      <p:pic>
        <p:nvPicPr>
          <p:cNvPr id="28674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547688" y="2357438"/>
            <a:ext cx="8424862" cy="439261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28678" name="Содержимое 17"/>
          <p:cNvSpPr>
            <a:spLocks noGrp="1"/>
          </p:cNvSpPr>
          <p:nvPr>
            <p:ph idx="1"/>
          </p:nvPr>
        </p:nvSpPr>
        <p:spPr>
          <a:xfrm>
            <a:off x="250825" y="2205038"/>
            <a:ext cx="8229600" cy="1108075"/>
          </a:xfrm>
        </p:spPr>
        <p:txBody>
          <a:bodyPr/>
          <a:lstStyle/>
          <a:p>
            <a:pPr marL="0" indent="0">
              <a:buFont typeface="Georgia" pitchFamily="18" charset="0"/>
              <a:buNone/>
            </a:pPr>
            <a:r>
              <a:rPr lang="ru-RU" sz="2000" smtClean="0"/>
              <a:t>Инструмент взаимодействия органов местного самоуправления с общественностью.  В составе 32 члена:</a:t>
            </a:r>
          </a:p>
        </p:txBody>
      </p:sp>
      <p:graphicFrame>
        <p:nvGraphicFramePr>
          <p:cNvPr id="23" name="Схема 22"/>
          <p:cNvGraphicFramePr/>
          <p:nvPr/>
        </p:nvGraphicFramePr>
        <p:xfrm>
          <a:off x="755576" y="3140968"/>
          <a:ext cx="7776864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0688" y="357188"/>
            <a:ext cx="325913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14313"/>
            <a:ext cx="628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42875" y="1000125"/>
            <a:ext cx="8515350" cy="1285875"/>
          </a:xfrm>
        </p:spPr>
        <p:txBody>
          <a:bodyPr>
            <a:normAutofit fontScale="92500" lnSpcReduction="20000"/>
          </a:bodyPr>
          <a:lstStyle/>
          <a:p>
            <a:pPr marL="365760" indent="-256032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</a:rPr>
              <a:t>Муниципальная программа «Поддержка социально ориентированных некоммерческих организаций и объединений, благотворительной деятельности, добровольчества в городском округе Отрадный Самарской области на 2016-2018 годы».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1800" dirty="0" smtClean="0">
                <a:solidFill>
                  <a:schemeClr val="tx2"/>
                </a:solidFill>
              </a:rPr>
              <a:t>Основные показатели эффективности Программы.</a:t>
            </a:r>
          </a:p>
          <a:p>
            <a:pPr marL="365760" indent="-256032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88" y="2216150"/>
          <a:ext cx="8429625" cy="4214813"/>
        </p:xfrm>
        <a:graphic>
          <a:graphicData uri="http://schemas.openxmlformats.org/drawingml/2006/table">
            <a:tbl>
              <a:tblPr/>
              <a:tblGrid>
                <a:gridCol w="3357562"/>
                <a:gridCol w="500063"/>
                <a:gridCol w="1090612"/>
                <a:gridCol w="920750"/>
                <a:gridCol w="819150"/>
                <a:gridCol w="757238"/>
                <a:gridCol w="984250"/>
              </a:tblGrid>
              <a:tr h="1285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индикатора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целевого показателя на начало реализации Программы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показателя по годам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Целевое значение показателя на момент окончания Программы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СОНКО и ОО, получивших финансовую поддержку из бюджетов различных уровней на реализацию социальных проектов (программ)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социальных проектов, осуществленных при финансовой поддержке из бюджетов различных уровней.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ставших участниками реализации социальных проектов и социально-значимой деятельности СОНКО и ОО 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семинаров, круглых столов, мастер-классов по вопросам развития СОНКО и ОО.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гражданских активистов  и добровольцев, привлекаемых СОНКО , ОО и СОМ.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Наращивание потенциала членов СОНКО и ОО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7340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граждан, постоянно участвующих в благотворительной деятельности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 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благотворительных пожертвований частных лиц и организаций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1 500,00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2 000,00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2 500,00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3000,00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3 000,00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консультаций, полученных СОНКО и ОО от МКУ «ДОО».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СОНКО, которым оказана имущественная поддержка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4433" marR="444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1773238"/>
            <a:ext cx="8458200" cy="18827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Schoolbook" pitchFamily="18" charset="0"/>
              </a:rPr>
              <a:t>Практика городского округа Отрадный по развитию общества и благотворительной деятельности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3900488"/>
            <a:ext cx="5041900" cy="1752600"/>
          </a:xfrm>
        </p:spPr>
        <p:txBody>
          <a:bodyPr>
            <a:normAutofit fontScale="85000" lnSpcReduction="10000"/>
          </a:bodyPr>
          <a:lstStyle/>
          <a:p>
            <a:pPr algn="ctr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b="1" dirty="0" smtClean="0"/>
              <a:t>Формирование городской команды и как повысить явку на выборах (об организации деятельности Советов общественности микрорайонов городского округа).</a:t>
            </a:r>
            <a:endParaRPr lang="ru-RU" dirty="0"/>
          </a:p>
        </p:txBody>
      </p:sp>
      <p:pic>
        <p:nvPicPr>
          <p:cNvPr id="30723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292600"/>
            <a:ext cx="13684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эмблем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724525" y="6021388"/>
            <a:ext cx="32591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4-конечная звезда 9"/>
          <p:cNvSpPr/>
          <p:nvPr/>
        </p:nvSpPr>
        <p:spPr>
          <a:xfrm>
            <a:off x="8820150" y="6308725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/>
              <a:t>Советы общественности микрорайонов</a:t>
            </a:r>
          </a:p>
        </p:txBody>
      </p:sp>
      <p:pic>
        <p:nvPicPr>
          <p:cNvPr id="32770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57158" y="1857364"/>
            <a:ext cx="8352928" cy="2428892"/>
          </a:xfrm>
        </p:spPr>
        <p:txBody>
          <a:bodyPr>
            <a:normAutofit/>
          </a:bodyPr>
          <a:lstStyle/>
          <a:p>
            <a:pPr marL="0" indent="271463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20 советов общественности микрорайонов работают на территории городского округа Отрадный.</a:t>
            </a:r>
            <a:endParaRPr lang="ru-RU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271463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 составе - депутаты, общественники, старшие домов, руководители предприятий.</a:t>
            </a:r>
          </a:p>
          <a:p>
            <a:pPr marL="365760" indent="-256032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Главная цель работы – объединить жителей микрорайона и начать совместно решать наболевшие проблемы отдельного дома или всего микрорайона  в целом. </a:t>
            </a:r>
          </a:p>
          <a:p>
            <a:pPr marL="0" indent="271463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sz="4400" cap="all" dirty="0" smtClean="0">
              <a:solidFill>
                <a:schemeClr val="tx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  <a:p>
            <a:pPr marL="0" indent="271463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2774" name="Группа 12"/>
          <p:cNvGrpSpPr>
            <a:grpSpLocks/>
          </p:cNvGrpSpPr>
          <p:nvPr/>
        </p:nvGrpSpPr>
        <p:grpSpPr bwMode="auto">
          <a:xfrm>
            <a:off x="3419475" y="4149725"/>
            <a:ext cx="2786063" cy="642938"/>
            <a:chOff x="2071670" y="4214818"/>
            <a:chExt cx="2786082" cy="64294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071670" y="4214818"/>
              <a:ext cx="2714644" cy="6429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784" name="TextBox 11"/>
            <p:cNvSpPr txBox="1">
              <a:spLocks noChangeArrowheads="1"/>
            </p:cNvSpPr>
            <p:nvPr/>
          </p:nvSpPr>
          <p:spPr bwMode="auto">
            <a:xfrm>
              <a:off x="2214546" y="4357694"/>
              <a:ext cx="2643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solidFill>
                    <a:schemeClr val="bg1"/>
                  </a:solidFill>
                  <a:latin typeface="Georgia" pitchFamily="18" charset="0"/>
                </a:rPr>
                <a:t>Председатель СОМ</a:t>
              </a:r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1847850" y="5006975"/>
            <a:ext cx="2436813" cy="642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1847850" y="5078413"/>
            <a:ext cx="2371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Georgia" pitchFamily="18" charset="0"/>
              </a:rPr>
              <a:t>Заместитель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05475" y="5006975"/>
            <a:ext cx="2436813" cy="642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5991225" y="5078413"/>
            <a:ext cx="2214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Georgia" pitchFamily="18" charset="0"/>
              </a:rPr>
              <a:t>Координатор</a:t>
            </a:r>
          </a:p>
        </p:txBody>
      </p:sp>
      <p:grpSp>
        <p:nvGrpSpPr>
          <p:cNvPr id="32779" name="Группа 18"/>
          <p:cNvGrpSpPr>
            <a:grpSpLocks/>
          </p:cNvGrpSpPr>
          <p:nvPr/>
        </p:nvGrpSpPr>
        <p:grpSpPr bwMode="auto">
          <a:xfrm>
            <a:off x="3490913" y="5935663"/>
            <a:ext cx="2786062" cy="642937"/>
            <a:chOff x="2071670" y="4214818"/>
            <a:chExt cx="2786082" cy="64294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071670" y="4214818"/>
              <a:ext cx="2714644" cy="6429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782" name="TextBox 20"/>
            <p:cNvSpPr txBox="1">
              <a:spLocks noChangeArrowheads="1"/>
            </p:cNvSpPr>
            <p:nvPr/>
          </p:nvSpPr>
          <p:spPr bwMode="auto">
            <a:xfrm>
              <a:off x="2214546" y="4357694"/>
              <a:ext cx="2643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solidFill>
                    <a:schemeClr val="bg1"/>
                  </a:solidFill>
                  <a:latin typeface="Georgia" pitchFamily="18" charset="0"/>
                </a:rPr>
                <a:t>Жители  СОМ</a:t>
              </a:r>
            </a:p>
          </p:txBody>
        </p:sp>
      </p:grpSp>
      <p:sp>
        <p:nvSpPr>
          <p:cNvPr id="26" name="Счетверенная стрелка 25"/>
          <p:cNvSpPr/>
          <p:nvPr/>
        </p:nvSpPr>
        <p:spPr>
          <a:xfrm>
            <a:off x="4348163" y="4792663"/>
            <a:ext cx="1143000" cy="1214437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Формат мероприятий в микрорайонах</a:t>
            </a:r>
          </a:p>
        </p:txBody>
      </p:sp>
      <p:pic>
        <p:nvPicPr>
          <p:cNvPr id="33794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214313" y="2143125"/>
            <a:ext cx="8929687" cy="4392613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  <a:cs typeface="+mn-cs"/>
              </a:rPr>
              <a:t>Официальные встречи.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На </a:t>
            </a:r>
            <a:r>
              <a:rPr lang="ru-RU" sz="2000" dirty="0">
                <a:latin typeface="+mn-lt"/>
                <a:cs typeface="+mn-cs"/>
              </a:rPr>
              <a:t>консультационную площадку  для встреч с населением в советы </a:t>
            </a:r>
            <a:r>
              <a:rPr lang="ru-RU" sz="2000" dirty="0">
                <a:latin typeface="+mn-lt"/>
                <a:cs typeface="+mn-cs"/>
              </a:rPr>
              <a:t>приглашаются  </a:t>
            </a:r>
            <a:r>
              <a:rPr lang="ru-RU" sz="2000" dirty="0">
                <a:latin typeface="+mn-lt"/>
                <a:cs typeface="+mn-cs"/>
              </a:rPr>
              <a:t>Глава города, Глава Администрации, специалисты МФЦ, УСЗН,  участковые, юристы, доктора.  </a:t>
            </a:r>
            <a:endParaRPr lang="ru-RU" sz="20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 ходе каждой встречи все обращения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учитываются, регистрируются,  заносятся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 протокол 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передаются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 работу Администрации города.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                                        2014 год- 296 обращений в советы от жителей,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                                        2015 год – 199 обращений в советы от жителей.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" name="Picture 2" descr="C:\Users\Ольга\Desktop\ФОТОБАНК\2015\Собрания в СОМ\СОМ 10\IMG_555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4365625"/>
            <a:ext cx="2681288" cy="17859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Формат мероприятий в микрорайонах</a:t>
            </a:r>
          </a:p>
        </p:txBody>
      </p:sp>
      <p:pic>
        <p:nvPicPr>
          <p:cNvPr id="34818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214313" y="2143125"/>
            <a:ext cx="8424862" cy="4392613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  <a:cs typeface="+mn-cs"/>
              </a:rPr>
              <a:t>Культурно-массовые мероприятия.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За каждым СОМ  закреплено учреждение культуры и спорта.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  <a:cs typeface="+mn-cs"/>
              </a:rPr>
              <a:t>2014 год-  62 культурно-массовых мероприятия.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  <a:cs typeface="+mn-cs"/>
              </a:rPr>
              <a:t>2015 год – 128 культурно-массовых мероприятий.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3000" y="5895975"/>
            <a:ext cx="6929438" cy="9620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Всего за период деятельности Советов общественности микрорайонов проведено 437 мероприятия, </a:t>
            </a:r>
          </a:p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из них 219 собраний.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" name="Picture 2" descr="C:\Users\Ольга\Desktop\ФОТО\image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34" y="3667904"/>
            <a:ext cx="3071834" cy="2047889"/>
          </a:xfrm>
          <a:effectLst>
            <a:softEdge rad="112500"/>
          </a:effectLst>
        </p:spPr>
      </p:pic>
      <p:pic>
        <p:nvPicPr>
          <p:cNvPr id="12" name="Picture 3" descr="C:\Users\Ольга\Desktop\ФОТО\DSC_0123.JPG"/>
          <p:cNvPicPr>
            <a:picLocks noChangeAspect="1" noChangeArrowheads="1"/>
          </p:cNvPicPr>
          <p:nvPr/>
        </p:nvPicPr>
        <p:blipFill>
          <a:blip r:embed="rId5" cstate="print"/>
          <a:srcRect t="26199"/>
          <a:stretch>
            <a:fillRect/>
          </a:stretch>
        </p:blipFill>
        <p:spPr bwMode="auto">
          <a:xfrm>
            <a:off x="4357686" y="3643314"/>
            <a:ext cx="4357686" cy="213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Культурно-массовые мероприятия</a:t>
            </a:r>
          </a:p>
        </p:txBody>
      </p:sp>
      <p:pic>
        <p:nvPicPr>
          <p:cNvPr id="35842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45" name="Picture 3" descr="\\Dir\общий доступ\20150826_1756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492375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116013" y="5732463"/>
            <a:ext cx="6929437" cy="9620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Всего за период деятельности Советов общественности микрорайонов проведено 437 мероприятия, </a:t>
            </a:r>
          </a:p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из них 219 собраний.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5847" name="Picture 4" descr="\\Dir\общий доступ\IMG_03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92375"/>
            <a:ext cx="424815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1773238"/>
            <a:ext cx="8458200" cy="18827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Schoolbook" pitchFamily="18" charset="0"/>
              </a:rPr>
              <a:t>Практика городского округа Отрадный по развитию общества и благотворительной деятельности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3900488"/>
            <a:ext cx="5041900" cy="1752600"/>
          </a:xfrm>
        </p:spPr>
        <p:txBody>
          <a:bodyPr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b="1" dirty="0" smtClean="0">
                <a:latin typeface="Century Schoolbook" pitchFamily="18" charset="0"/>
              </a:rPr>
              <a:t>Как вовлечь некоммерческий сектор в городское управление, сформировать деятельное гражданское сообщество (опыт муниципального казенного учреждения «Дом общественных организаций»)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16387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292600"/>
            <a:ext cx="13684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эмблем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724525" y="6021388"/>
            <a:ext cx="32591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4-конечная звезда 9"/>
          <p:cNvSpPr/>
          <p:nvPr/>
        </p:nvSpPr>
        <p:spPr>
          <a:xfrm>
            <a:off x="8820150" y="6308725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Культурно-массовые мероприятия</a:t>
            </a:r>
          </a:p>
        </p:txBody>
      </p:sp>
      <p:pic>
        <p:nvPicPr>
          <p:cNvPr id="36866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6013" y="5732463"/>
            <a:ext cx="6929437" cy="9620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Всего за период деятельности Советов общественности микрорайонов проведено 437 мероприятия, </a:t>
            </a:r>
          </a:p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из них 219 собраний.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6870" name="Picture 3" descr="\\Dir\общий доступ\проект сквер.jpg"/>
          <p:cNvPicPr>
            <a:picLocks noChangeAspect="1" noChangeArrowheads="1"/>
          </p:cNvPicPr>
          <p:nvPr/>
        </p:nvPicPr>
        <p:blipFill>
          <a:blip r:embed="rId4"/>
          <a:srcRect l="8598" r="3693"/>
          <a:stretch>
            <a:fillRect/>
          </a:stretch>
        </p:blipFill>
        <p:spPr bwMode="auto">
          <a:xfrm>
            <a:off x="4859338" y="2420938"/>
            <a:ext cx="381635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 descr="\\Dir\общий доступ\JER6OWWTQ_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2565400"/>
            <a:ext cx="39243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Культурно-массовые мероприятия</a:t>
            </a:r>
          </a:p>
        </p:txBody>
      </p:sp>
      <p:pic>
        <p:nvPicPr>
          <p:cNvPr id="37890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6013" y="5732463"/>
            <a:ext cx="6929437" cy="9620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Всего за период деятельности Советов общественности микрорайонов проведено 437 мероприятия, </a:t>
            </a:r>
          </a:p>
          <a:p>
            <a:pPr indent="271463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из них 219 собраний.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7894" name="Picture 2" descr="\\Dir\общий доступ\IMG_5964.jpg"/>
          <p:cNvPicPr>
            <a:picLocks noChangeAspect="1" noChangeArrowheads="1"/>
          </p:cNvPicPr>
          <p:nvPr/>
        </p:nvPicPr>
        <p:blipFill>
          <a:blip r:embed="rId4"/>
          <a:srcRect l="4411" r="13226" b="-1482"/>
          <a:stretch>
            <a:fillRect/>
          </a:stretch>
        </p:blipFill>
        <p:spPr bwMode="auto">
          <a:xfrm>
            <a:off x="539750" y="2205038"/>
            <a:ext cx="40322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 descr="\\Dir\общий доступ\игровая программа Мы рисуем лет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2276475"/>
            <a:ext cx="4129087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Городской конкурс социальный проектов и идей </a:t>
            </a:r>
            <a:br>
              <a:rPr lang="ru-RU" sz="2400" smtClean="0"/>
            </a:br>
            <a:r>
              <a:rPr lang="ru-RU" sz="2400" smtClean="0"/>
              <a:t>«Отрадный – территория развития»</a:t>
            </a:r>
          </a:p>
        </p:txBody>
      </p:sp>
      <p:pic>
        <p:nvPicPr>
          <p:cNvPr id="38914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214313" y="2286000"/>
            <a:ext cx="8715375" cy="15001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Внесены изменения в документацию по конкурсу. Добавлена номинация по благоустройству  «Уютный город».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18 социальных проектов по благоустройству от СОМ выиграли гранты по 100 тысяч рублей. Во дворах появились </a:t>
            </a:r>
            <a:r>
              <a:rPr lang="ru-RU" sz="2000" dirty="0" err="1">
                <a:latin typeface="+mn-lt"/>
                <a:cs typeface="+mn-cs"/>
              </a:rPr>
              <a:t>досуговые</a:t>
            </a:r>
            <a:r>
              <a:rPr lang="ru-RU" sz="2000" dirty="0">
                <a:latin typeface="+mn-lt"/>
                <a:cs typeface="+mn-cs"/>
              </a:rPr>
              <a:t> площадки, теннисные столы, игровые зоны и </a:t>
            </a:r>
            <a:r>
              <a:rPr lang="ru-RU" sz="2000" dirty="0" err="1">
                <a:latin typeface="+mn-lt"/>
                <a:cs typeface="+mn-cs"/>
              </a:rPr>
              <a:t>тд</a:t>
            </a:r>
            <a:r>
              <a:rPr lang="ru-RU" sz="2000" dirty="0">
                <a:latin typeface="+mn-lt"/>
                <a:cs typeface="+mn-cs"/>
              </a:rPr>
              <a:t>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4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4" name="Picture 2" descr="\\Dir\общий доступ\2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83199"/>
            <a:ext cx="3608003" cy="249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\\Dir\общий доступ\2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3744416" cy="260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179388" y="1341438"/>
            <a:ext cx="9217025" cy="1066800"/>
          </a:xfrm>
        </p:spPr>
        <p:txBody>
          <a:bodyPr/>
          <a:lstStyle/>
          <a:p>
            <a:r>
              <a:rPr lang="ru-RU" sz="2400" smtClean="0"/>
              <a:t>Городской конкурс социальный проектов и идей </a:t>
            </a:r>
            <a:br>
              <a:rPr lang="ru-RU" sz="2400" smtClean="0"/>
            </a:br>
            <a:r>
              <a:rPr lang="ru-RU" sz="2400" smtClean="0"/>
              <a:t>«Отрадный – территория развития»</a:t>
            </a:r>
          </a:p>
        </p:txBody>
      </p:sp>
      <p:pic>
        <p:nvPicPr>
          <p:cNvPr id="39938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214313" y="2286000"/>
            <a:ext cx="8715375" cy="15001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Внесены изменения в документацию по конкурсу. Добавлена номинация по благоустройству  «Уютный город».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>
                <a:latin typeface="+mn-lt"/>
                <a:cs typeface="+mn-cs"/>
              </a:rPr>
              <a:t>18 социальных проектов по благоустройству от СОМ выиграли гранты по 100 тысяч рублей. Во дворах появились </a:t>
            </a:r>
            <a:r>
              <a:rPr lang="ru-RU" sz="2000" dirty="0" err="1">
                <a:latin typeface="+mn-lt"/>
                <a:cs typeface="+mn-cs"/>
              </a:rPr>
              <a:t>досуговые</a:t>
            </a:r>
            <a:r>
              <a:rPr lang="ru-RU" sz="2000" dirty="0">
                <a:latin typeface="+mn-lt"/>
                <a:cs typeface="+mn-cs"/>
              </a:rPr>
              <a:t> площадки, теннисные столы, игровые зоны и </a:t>
            </a:r>
            <a:r>
              <a:rPr lang="ru-RU" sz="2000" dirty="0" err="1">
                <a:latin typeface="+mn-lt"/>
                <a:cs typeface="+mn-cs"/>
              </a:rPr>
              <a:t>тд</a:t>
            </a:r>
            <a:r>
              <a:rPr lang="ru-RU" sz="2000" dirty="0">
                <a:latin typeface="+mn-lt"/>
                <a:cs typeface="+mn-cs"/>
              </a:rPr>
              <a:t>.</a:t>
            </a: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4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" name="Picture 4" descr="C:\Users\Ольга\Desktop\ФОТО\_DSC25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3608" y="3717032"/>
            <a:ext cx="3857652" cy="2567287"/>
          </a:xfrm>
          <a:effectLst>
            <a:softEdge rad="112500"/>
          </a:effectLst>
        </p:spPr>
      </p:pic>
      <p:pic>
        <p:nvPicPr>
          <p:cNvPr id="11" name="Picture 3" descr="\\Dir\общий доступ\20150904_163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89040"/>
            <a:ext cx="3384376" cy="253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1773238"/>
            <a:ext cx="8458200" cy="18827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entury Schoolbook" pitchFamily="18" charset="0"/>
              </a:rPr>
              <a:t>Практика городского округа Отрадный по развитию общества и благотворительной деятельности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409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3900488"/>
            <a:ext cx="5041900" cy="1752600"/>
          </a:xfrm>
        </p:spPr>
        <p:txBody>
          <a:bodyPr/>
          <a:lstStyle/>
          <a:p>
            <a:pPr marL="63500" algn="ctr"/>
            <a:r>
              <a:rPr lang="ru-RU" sz="2000" b="1" smtClean="0"/>
              <a:t>Использование технологии фондов местного сообщества: власть  - бизнес - общество (Отрадненский благотворительный фонд «Все вместе»).</a:t>
            </a:r>
            <a:endParaRPr lang="ru-RU" sz="2000" smtClean="0"/>
          </a:p>
        </p:txBody>
      </p:sp>
      <p:pic>
        <p:nvPicPr>
          <p:cNvPr id="40963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292600"/>
            <a:ext cx="13684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эмблема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724525" y="6021388"/>
            <a:ext cx="32591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4-конечная звезда 9"/>
          <p:cNvSpPr/>
          <p:nvPr/>
        </p:nvSpPr>
        <p:spPr>
          <a:xfrm>
            <a:off x="8820150" y="6308725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467850" cy="1066800"/>
          </a:xfrm>
        </p:spPr>
        <p:txBody>
          <a:bodyPr/>
          <a:lstStyle/>
          <a:p>
            <a:r>
              <a:rPr lang="ru-RU" sz="2400" smtClean="0"/>
              <a:t>Отрадненский благотворительный фонд «Все вместе»</a:t>
            </a:r>
          </a:p>
        </p:txBody>
      </p:sp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214282" y="1928802"/>
            <a:ext cx="8424936" cy="450057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+mn-lt"/>
                <a:cs typeface="+mn-cs"/>
              </a:rPr>
              <a:t>Миссия фонда - поддержка социальных, благотворительных, культурных и иных общественно-полезных инициатив местного сообщества, оказание материальной помощи горожанам, попавшим в трудную жизненную ситуацию.</a:t>
            </a:r>
            <a:endParaRPr lang="ru-RU" sz="2000" cap="all" dirty="0"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Руководящие органы: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СОВЕТ УЧРЕДИТЕЛЕЙ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определяет направления деятельности, утверждает благотворительные программы, годовой план и отчет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ПОПЕЧИТЕЛЬСКИЙ СОВЕТ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контролирует деятельность фонда, способствует развитию фонда и привлечению финансовых ресурсов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ПРАВЛЕНИЕ ФОНДА: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коллегиальный руководящий орган,  утверждает положения о конкурсах, принимает решения о финансировании поступивших заявок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ИСПОЛНИТЕЛЬНЫЙ ДИРЕКТОР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осуществляет всю программную и административную деятельность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1175414" cy="1221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2357438" y="928688"/>
            <a:ext cx="8359775" cy="1066800"/>
          </a:xfrm>
        </p:spPr>
        <p:txBody>
          <a:bodyPr/>
          <a:lstStyle/>
          <a:p>
            <a:r>
              <a:rPr lang="ru-RU" sz="2000" smtClean="0"/>
              <a:t>Реализуется 7 благотворительных программ</a:t>
            </a:r>
          </a:p>
        </p:txBody>
      </p:sp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одержимое 9"/>
          <p:cNvSpPr txBox="1">
            <a:spLocks/>
          </p:cNvSpPr>
          <p:nvPr/>
        </p:nvSpPr>
        <p:spPr>
          <a:xfrm>
            <a:off x="250825" y="2565400"/>
            <a:ext cx="8424863" cy="404018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</a:t>
            </a:r>
            <a:endParaRPr lang="ru-RU" sz="28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- </a:t>
            </a:r>
            <a:r>
              <a:rPr lang="ru-RU" sz="2800" b="1" dirty="0">
                <a:latin typeface="+mn-lt"/>
                <a:cs typeface="+mn-cs"/>
              </a:rPr>
              <a:t>«Во имя жизни»</a:t>
            </a:r>
            <a:r>
              <a:rPr lang="ru-RU" sz="2800" dirty="0">
                <a:latin typeface="+mn-lt"/>
                <a:cs typeface="+mn-cs"/>
              </a:rPr>
              <a:t> для помощи  тяжелобольных детей,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- </a:t>
            </a:r>
            <a:r>
              <a:rPr lang="ru-RU" sz="2800" b="1" dirty="0">
                <a:latin typeface="+mn-lt"/>
                <a:cs typeface="+mn-cs"/>
              </a:rPr>
              <a:t>«Адресная помощь» </a:t>
            </a:r>
            <a:r>
              <a:rPr lang="ru-RU" sz="2800" dirty="0">
                <a:latin typeface="+mn-lt"/>
                <a:cs typeface="+mn-cs"/>
              </a:rPr>
              <a:t>для помощи социально незащищенных слоев  населения,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-  </a:t>
            </a:r>
            <a:r>
              <a:rPr lang="ru-RU" sz="2800" b="1" dirty="0">
                <a:latin typeface="+mn-lt"/>
                <a:cs typeface="+mn-cs"/>
              </a:rPr>
              <a:t>«Развитие массового спорта» </a:t>
            </a:r>
            <a:r>
              <a:rPr lang="ru-RU" sz="2800" dirty="0">
                <a:latin typeface="+mn-lt"/>
                <a:cs typeface="+mn-cs"/>
              </a:rPr>
              <a:t>для оказания всестороннего</a:t>
            </a:r>
            <a:r>
              <a:rPr lang="ru-RU" sz="2800" b="1" dirty="0">
                <a:latin typeface="+mn-lt"/>
                <a:cs typeface="+mn-cs"/>
              </a:rPr>
              <a:t> </a:t>
            </a:r>
            <a:r>
              <a:rPr lang="ru-RU" sz="2800" dirty="0">
                <a:latin typeface="+mn-lt"/>
                <a:cs typeface="+mn-cs"/>
              </a:rPr>
              <a:t>развития массового спорта,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- </a:t>
            </a:r>
            <a:r>
              <a:rPr lang="ru-RU" sz="2800" b="1" dirty="0">
                <a:latin typeface="+mn-lt"/>
                <a:cs typeface="+mn-cs"/>
              </a:rPr>
              <a:t>«Счастливое детство» </a:t>
            </a:r>
            <a:r>
              <a:rPr lang="ru-RU" sz="2800" dirty="0">
                <a:latin typeface="+mn-lt"/>
                <a:cs typeface="+mn-cs"/>
              </a:rPr>
              <a:t>для поддержки детей и подростков, семьи которых находятся в сложных  материальных  условиях,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- </a:t>
            </a:r>
            <a:r>
              <a:rPr lang="ru-RU" sz="2800" b="1" dirty="0">
                <a:latin typeface="+mn-lt"/>
                <a:cs typeface="+mn-cs"/>
              </a:rPr>
              <a:t>«Уважение и поддержка»  </a:t>
            </a:r>
            <a:r>
              <a:rPr lang="ru-RU" sz="2800" dirty="0">
                <a:latin typeface="+mn-lt"/>
                <a:cs typeface="+mn-cs"/>
              </a:rPr>
              <a:t>для поддержки общественных организаций,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 - </a:t>
            </a:r>
            <a:r>
              <a:rPr lang="ru-RU" sz="2800" b="1" dirty="0">
                <a:latin typeface="+mn-lt"/>
                <a:cs typeface="+mn-cs"/>
              </a:rPr>
              <a:t>«Золотой возраст» </a:t>
            </a:r>
            <a:r>
              <a:rPr lang="ru-RU" sz="2800" dirty="0">
                <a:latin typeface="+mn-lt"/>
                <a:cs typeface="+mn-cs"/>
              </a:rPr>
              <a:t>для создания условий получения новых знаний для пожилых людей.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  <a:cs typeface="+mn-cs"/>
              </a:rPr>
              <a:t>- </a:t>
            </a:r>
            <a:r>
              <a:rPr lang="ru-RU" sz="2800" b="1" dirty="0">
                <a:latin typeface="+mn-lt"/>
                <a:cs typeface="+mn-cs"/>
              </a:rPr>
              <a:t>«Делаем добро вместе»</a:t>
            </a:r>
            <a:r>
              <a:rPr lang="ru-RU" sz="2800" dirty="0">
                <a:latin typeface="+mn-lt"/>
                <a:cs typeface="+mn-cs"/>
              </a:rPr>
              <a:t> для развития  корпоративной культуры благотворительности в коллективах предприятий, учреждений </a:t>
            </a:r>
            <a:endParaRPr lang="ru-RU" sz="44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>
              <a:latin typeface="+mn-lt"/>
              <a:cs typeface="+mn-cs"/>
            </a:endParaRPr>
          </a:p>
          <a:p>
            <a:pPr indent="271463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4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5"/>
            <a:ext cx="2000264" cy="2078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ФОТОБАНК\2015\Спектакль\30,12,14 Благотворительный спектакль\DSC_2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204" t="14591" r="16616"/>
          <a:stretch>
            <a:fillRect/>
          </a:stretch>
        </p:blipFill>
        <p:spPr>
          <a:xfrm>
            <a:off x="2699792" y="3068960"/>
            <a:ext cx="3643338" cy="2816345"/>
          </a:xfrm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1274436" cy="1324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59" name="Содержимое 2"/>
          <p:cNvSpPr txBox="1">
            <a:spLocks/>
          </p:cNvSpPr>
          <p:nvPr/>
        </p:nvSpPr>
        <p:spPr bwMode="auto">
          <a:xfrm>
            <a:off x="1643063" y="714375"/>
            <a:ext cx="72866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000" b="1">
                <a:solidFill>
                  <a:schemeClr val="accent2"/>
                </a:solidFill>
                <a:latin typeface="Georgia" pitchFamily="18" charset="0"/>
              </a:rPr>
              <a:t>Благотворительная программа  </a:t>
            </a:r>
            <a:r>
              <a:rPr lang="ru-RU" sz="2000">
                <a:solidFill>
                  <a:schemeClr val="accent2"/>
                </a:solidFill>
                <a:latin typeface="Georgia" pitchFamily="18" charset="0"/>
              </a:rPr>
              <a:t> </a:t>
            </a:r>
            <a:r>
              <a:rPr lang="ru-RU" sz="2000" b="1">
                <a:solidFill>
                  <a:schemeClr val="accent2"/>
                </a:solidFill>
                <a:latin typeface="Georgia" pitchFamily="18" charset="0"/>
              </a:rPr>
              <a:t>«Во имя жизни»</a:t>
            </a:r>
            <a:r>
              <a:rPr lang="ru-RU" sz="2000">
                <a:solidFill>
                  <a:schemeClr val="accent2"/>
                </a:solidFill>
                <a:latin typeface="Georgia" pitchFamily="18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000">
                <a:solidFill>
                  <a:schemeClr val="tx2"/>
                </a:solidFill>
                <a:latin typeface="Georgia" pitchFamily="18" charset="0"/>
              </a:rPr>
              <a:t>для помощи  тяжелобольных детей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360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714500" y="1643063"/>
            <a:ext cx="60626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2000" b="1" dirty="0">
                <a:solidFill>
                  <a:schemeClr val="accent2"/>
                </a:solidFill>
                <a:latin typeface="+mn-lt"/>
                <a:cs typeface="+mn-cs"/>
              </a:rPr>
              <a:t>Первый благотворительный спектакль «Двенадцать месяцев»</a:t>
            </a:r>
            <a:r>
              <a:rPr lang="ru-RU" sz="2000" dirty="0">
                <a:solidFill>
                  <a:schemeClr val="accent2"/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chemeClr val="accent2"/>
                </a:solidFill>
                <a:latin typeface="+mn-lt"/>
                <a:cs typeface="+mn-cs"/>
              </a:rPr>
              <a:t>с участием известных лиц города  </a:t>
            </a:r>
            <a:endParaRPr lang="ru-RU" sz="200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Собрано пожертвований 361 219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руб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endParaRPr lang="ru-RU" sz="36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2" descr="C:\Users\Ольга\Desktop\ФОТОБАНК\2015\Спектакль\30,12,14 Благотворительный спектакль\DSC_2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20736"/>
            <a:ext cx="3143272" cy="20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Ольга\Desktop\ФОТОБАНК\2015\Спектакль\30,12,14 Благотворительный спектакль\DSC_2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14818"/>
            <a:ext cx="3333137" cy="220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1274436" cy="1324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082" name="Содержимое 2"/>
          <p:cNvSpPr txBox="1">
            <a:spLocks/>
          </p:cNvSpPr>
          <p:nvPr/>
        </p:nvSpPr>
        <p:spPr bwMode="auto">
          <a:xfrm>
            <a:off x="1643063" y="714375"/>
            <a:ext cx="71342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000" b="1">
                <a:solidFill>
                  <a:schemeClr val="accent2"/>
                </a:solidFill>
                <a:latin typeface="Georgia" pitchFamily="18" charset="0"/>
              </a:rPr>
              <a:t>Благотворительная программа  </a:t>
            </a:r>
            <a:r>
              <a:rPr lang="ru-RU" sz="2000">
                <a:solidFill>
                  <a:schemeClr val="accent2"/>
                </a:solidFill>
                <a:latin typeface="Georgia" pitchFamily="18" charset="0"/>
              </a:rPr>
              <a:t> </a:t>
            </a:r>
            <a:r>
              <a:rPr lang="ru-RU" sz="2000" b="1">
                <a:solidFill>
                  <a:schemeClr val="accent2"/>
                </a:solidFill>
                <a:latin typeface="Georgia" pitchFamily="18" charset="0"/>
              </a:rPr>
              <a:t>«Во имя жизни»</a:t>
            </a:r>
            <a:r>
              <a:rPr lang="ru-RU" sz="2000">
                <a:solidFill>
                  <a:schemeClr val="accent2"/>
                </a:solidFill>
                <a:latin typeface="Georgia" pitchFamily="18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000">
                <a:solidFill>
                  <a:schemeClr val="tx2"/>
                </a:solidFill>
                <a:latin typeface="Georgia" pitchFamily="18" charset="0"/>
              </a:rPr>
              <a:t>для помощи  тяжелобольных детей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360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714500" y="1643063"/>
            <a:ext cx="7143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2000" b="1" dirty="0">
                <a:solidFill>
                  <a:schemeClr val="accent2"/>
                </a:solidFill>
                <a:latin typeface="+mn-lt"/>
                <a:cs typeface="+mn-cs"/>
              </a:rPr>
              <a:t>Первый благотворительный марафон  «Добрый Отрадный»</a:t>
            </a:r>
            <a:endParaRPr lang="ru-RU" sz="200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Собрано пожертвований 332 000руб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endParaRPr lang="ru-RU" sz="36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857500"/>
            <a:ext cx="27051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Home\AppData\Local\Temp\Rar$DIa0.696\2_Понедель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9784" y="3286124"/>
            <a:ext cx="3716751" cy="246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357554" y="2571744"/>
            <a:ext cx="5786446" cy="407196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добрый понедельник»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– ярмарки в городских школах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«добрый  вторник»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– ярмарки на предприятиях: ООО «КСК г.отрадного» и ЗАО «</a:t>
            </a:r>
            <a:r>
              <a:rPr lang="ru-RU" sz="1400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огпз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«добрая среда»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– мастер-класс  от </a:t>
            </a:r>
            <a:r>
              <a:rPr lang="ru-RU" sz="1400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усатовой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н.г. по выпечке куличей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«добрый четверг»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– добрые поездки с такси «Престиж»</a:t>
            </a:r>
            <a:b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«добрая пятница»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– отдых в </a:t>
            </a:r>
            <a:r>
              <a:rPr lang="ru-RU" sz="1400" cap="all" dirty="0" err="1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концепт-баре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«воздух» и «Сафари-парк»</a:t>
            </a: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«добрая суббота»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– отдых в ледовом дворце и кинотеатре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«доброе воскресенье»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– концерт в пансионате ветеранов войны и труда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cap="all" dirty="0">
              <a:solidFill>
                <a:schemeClr val="accent5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>
                <a:solidFill>
                  <a:schemeClr val="accent5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в завершении марафона состоялся благотворительный концерт в Детской школе искусств. </a:t>
            </a:r>
            <a: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400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body" idx="1"/>
          </p:nvPr>
        </p:nvSpPr>
        <p:spPr>
          <a:xfrm>
            <a:off x="2214563" y="642938"/>
            <a:ext cx="6572250" cy="857250"/>
          </a:xfr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Социальный проект «Добрая традиция из прошлого «Дружный обед»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 noGrp="1"/>
          </p:cNvSpPr>
          <p:nvPr>
            <p:ph type="body" sz="half" idx="3"/>
          </p:nvPr>
        </p:nvSpPr>
        <p:spPr>
          <a:xfrm>
            <a:off x="3000375" y="2071688"/>
            <a:ext cx="5857875" cy="496887"/>
          </a:xfrm>
        </p:spPr>
        <p:txBody>
          <a:bodyPr anchor="b">
            <a:normAutofit fontScale="60000" lnSpcReduction="20000"/>
          </a:bodyPr>
          <a:lstStyle/>
          <a:p>
            <a:pPr marL="0"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000" cap="sm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ПАРТНЕРЫ: Советы общественности микрорайонов</a:t>
            </a:r>
            <a:endParaRPr lang="ru-RU" sz="3000" cap="small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714356"/>
            <a:ext cx="178717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3000375" y="1428750"/>
            <a:ext cx="58578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БЮДЖЕТ ПРОЕКТА – 30 000 рублей</a:t>
            </a:r>
            <a:endParaRPr lang="ru-RU" sz="2000" b="1" cap="small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000125" y="5929313"/>
            <a:ext cx="7715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small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Средства гранта направлены на приобретение уличного теннисного стола, печатную и сувенирную продукцию</a:t>
            </a:r>
            <a:endParaRPr lang="ru-RU" sz="2000" b="1" cap="small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:\Users\Ольга\Desktop\ФОНД\проект Дружный обед\отчет в СГ\Дружные обеды во дворах\imag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2780928"/>
            <a:ext cx="4296770" cy="2857520"/>
          </a:xfrm>
          <a:effectLst>
            <a:softEdge rad="112500"/>
          </a:effectLst>
        </p:spPr>
      </p:pic>
      <p:pic>
        <p:nvPicPr>
          <p:cNvPr id="18" name="Picture 2" descr="C:\Users\Ольга\Desktop\ФОНД\проект Дружный обед\отчет в СГ\Дружные обеды во дворах\WP_20150531_17_28_44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4205108" cy="236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6286500" y="4857750"/>
            <a:ext cx="2628900" cy="571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143250" y="5715000"/>
            <a:ext cx="2628900" cy="9286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143250" y="4929188"/>
            <a:ext cx="2628900" cy="642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>
          <a:xfrm>
            <a:off x="214313" y="1147763"/>
            <a:ext cx="8229600" cy="1066800"/>
          </a:xfrm>
        </p:spPr>
        <p:txBody>
          <a:bodyPr/>
          <a:lstStyle/>
          <a:p>
            <a:r>
              <a:rPr lang="ru-RU" sz="2400" smtClean="0"/>
              <a:t>Муниципальное казенное учреждение </a:t>
            </a:r>
            <a:br>
              <a:rPr lang="ru-RU" sz="2400" smtClean="0"/>
            </a:br>
            <a:r>
              <a:rPr lang="ru-RU" sz="2400" smtClean="0"/>
              <a:t>«Дом общественных организаций»</a:t>
            </a:r>
          </a:p>
        </p:txBody>
      </p:sp>
      <p:sp>
        <p:nvSpPr>
          <p:cNvPr id="18437" name="Содержимое 2"/>
          <p:cNvSpPr>
            <a:spLocks noGrp="1"/>
          </p:cNvSpPr>
          <p:nvPr>
            <p:ph idx="1"/>
          </p:nvPr>
        </p:nvSpPr>
        <p:spPr>
          <a:xfrm>
            <a:off x="0" y="2071688"/>
            <a:ext cx="8858250" cy="1714500"/>
          </a:xfrm>
        </p:spPr>
        <p:txBody>
          <a:bodyPr/>
          <a:lstStyle/>
          <a:p>
            <a:r>
              <a:rPr lang="ru-RU" sz="1600" smtClean="0"/>
              <a:t>Для открытия были использованы </a:t>
            </a:r>
            <a:r>
              <a:rPr lang="ru-RU" sz="1600" b="1" smtClean="0"/>
              <a:t>2 млн. 300 тысяч рублей.</a:t>
            </a:r>
            <a:r>
              <a:rPr lang="ru-RU" sz="1600" smtClean="0"/>
              <a:t>                                                 Из них:  2 млн руб- ремонт помещений общей площадью 230 кв.м.-  8 кабинетов, конференц-зал, компьютерный класс.  300 тысяч рублей – на приобретение мебели и оргтехники.</a:t>
            </a:r>
          </a:p>
          <a:p>
            <a:r>
              <a:rPr lang="ru-RU" sz="1600" smtClean="0"/>
              <a:t>Объединяет 37 социально-ориентированных организации и общественных объединений, на базе учреждения располагается – 8 организаций.</a:t>
            </a:r>
          </a:p>
        </p:txBody>
      </p:sp>
      <p:pic>
        <p:nvPicPr>
          <p:cNvPr id="18438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8441" name="Группа 22"/>
          <p:cNvGrpSpPr>
            <a:grpSpLocks/>
          </p:cNvGrpSpPr>
          <p:nvPr/>
        </p:nvGrpSpPr>
        <p:grpSpPr bwMode="auto">
          <a:xfrm>
            <a:off x="2357438" y="4000500"/>
            <a:ext cx="3929062" cy="428625"/>
            <a:chOff x="3428992" y="4572008"/>
            <a:chExt cx="1785950" cy="42862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428992" y="4572008"/>
              <a:ext cx="1714512" cy="4286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459" name="TextBox 10"/>
            <p:cNvSpPr txBox="1">
              <a:spLocks noChangeArrowheads="1"/>
            </p:cNvSpPr>
            <p:nvPr/>
          </p:nvSpPr>
          <p:spPr bwMode="auto">
            <a:xfrm>
              <a:off x="3714744" y="4572008"/>
              <a:ext cx="15001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latin typeface="Georgia" pitchFamily="18" charset="0"/>
                </a:rPr>
                <a:t>директор</a:t>
              </a:r>
            </a:p>
          </p:txBody>
        </p:sp>
      </p:grpSp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2857500" y="3643313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Georgia" pitchFamily="18" charset="0"/>
              </a:rPr>
              <a:t>Штат учреждения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2786063" y="4429125"/>
            <a:ext cx="500062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4108450" y="4678363"/>
            <a:ext cx="50006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H="1">
            <a:off x="5929313" y="4429125"/>
            <a:ext cx="357188" cy="357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7188" y="5786438"/>
            <a:ext cx="2628900" cy="9286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47" name="TextBox 25"/>
          <p:cNvSpPr txBox="1">
            <a:spLocks noChangeArrowheads="1"/>
          </p:cNvSpPr>
          <p:nvPr/>
        </p:nvSpPr>
        <p:spPr bwMode="auto">
          <a:xfrm>
            <a:off x="6143625" y="4929188"/>
            <a:ext cx="2714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Бухгалтер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4313" y="4786313"/>
            <a:ext cx="2836862" cy="9112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49" name="TextBox 29"/>
          <p:cNvSpPr txBox="1">
            <a:spLocks noChangeArrowheads="1"/>
          </p:cNvSpPr>
          <p:nvPr/>
        </p:nvSpPr>
        <p:spPr bwMode="auto">
          <a:xfrm>
            <a:off x="214313" y="4786313"/>
            <a:ext cx="2928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Координатор по работе   с советами общ микрорайонов</a:t>
            </a:r>
          </a:p>
        </p:txBody>
      </p:sp>
      <p:sp>
        <p:nvSpPr>
          <p:cNvPr id="18450" name="TextBox 31"/>
          <p:cNvSpPr txBox="1">
            <a:spLocks noChangeArrowheads="1"/>
          </p:cNvSpPr>
          <p:nvPr/>
        </p:nvSpPr>
        <p:spPr bwMode="auto">
          <a:xfrm>
            <a:off x="428625" y="5786438"/>
            <a:ext cx="2500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20 советов общественности микрорайонов</a:t>
            </a:r>
          </a:p>
        </p:txBody>
      </p:sp>
      <p:sp>
        <p:nvSpPr>
          <p:cNvPr id="18451" name="TextBox 32"/>
          <p:cNvSpPr txBox="1">
            <a:spLocks noChangeArrowheads="1"/>
          </p:cNvSpPr>
          <p:nvPr/>
        </p:nvSpPr>
        <p:spPr bwMode="auto">
          <a:xfrm>
            <a:off x="3000375" y="4929188"/>
            <a:ext cx="2928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Координатор по работе   с НКО </a:t>
            </a:r>
          </a:p>
        </p:txBody>
      </p:sp>
      <p:sp>
        <p:nvSpPr>
          <p:cNvPr id="18452" name="TextBox 37"/>
          <p:cNvSpPr txBox="1">
            <a:spLocks noChangeArrowheads="1"/>
          </p:cNvSpPr>
          <p:nvPr/>
        </p:nvSpPr>
        <p:spPr bwMode="auto">
          <a:xfrm>
            <a:off x="3143250" y="5857875"/>
            <a:ext cx="292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17 СО НКО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rot="5400000">
            <a:off x="4287044" y="571420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5400000">
            <a:off x="1500982" y="5785644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6286500" y="5929313"/>
            <a:ext cx="2628900" cy="500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56" name="TextBox 26"/>
          <p:cNvSpPr txBox="1">
            <a:spLocks noChangeArrowheads="1"/>
          </p:cNvSpPr>
          <p:nvPr/>
        </p:nvSpPr>
        <p:spPr bwMode="auto">
          <a:xfrm>
            <a:off x="6215063" y="6000750"/>
            <a:ext cx="271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Georgia" pitchFamily="18" charset="0"/>
              </a:rPr>
              <a:t>Уборщик помещений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 rot="16200000" flipH="1">
            <a:off x="5286375" y="4857750"/>
            <a:ext cx="1500188" cy="6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20688"/>
            <a:ext cx="178717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48130" name="Содержимое 2"/>
          <p:cNvSpPr>
            <a:spLocks noGrp="1"/>
          </p:cNvSpPr>
          <p:nvPr>
            <p:ph idx="1"/>
          </p:nvPr>
        </p:nvSpPr>
        <p:spPr>
          <a:xfrm>
            <a:off x="1928813" y="635000"/>
            <a:ext cx="7215187" cy="6223000"/>
          </a:xfrm>
        </p:spPr>
        <p:txBody>
          <a:bodyPr/>
          <a:lstStyle/>
          <a:p>
            <a:pPr algn="ctr">
              <a:buFont typeface="Georgia" pitchFamily="18" charset="0"/>
              <a:buNone/>
            </a:pPr>
            <a:r>
              <a:rPr lang="ru-RU" b="1" smtClean="0"/>
              <a:t>В 2016 году продолжится реализация  благотворительных программ: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 - </a:t>
            </a:r>
            <a:r>
              <a:rPr lang="ru-RU" b="1" smtClean="0"/>
              <a:t>«Во имя жизни»</a:t>
            </a:r>
            <a:r>
              <a:rPr lang="ru-RU" smtClean="0"/>
              <a:t> для помощи  тяжелобольных детей.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Финансовый план на год </a:t>
            </a:r>
            <a:r>
              <a:rPr lang="ru-RU" b="1" smtClean="0"/>
              <a:t>1 500 000 руб.</a:t>
            </a:r>
          </a:p>
          <a:p>
            <a:pPr>
              <a:buFont typeface="Georgia" pitchFamily="18" charset="0"/>
              <a:buNone/>
            </a:pPr>
            <a:r>
              <a:rPr lang="ru-RU" b="1" smtClean="0"/>
              <a:t>-«Делаем добро вместе»</a:t>
            </a:r>
            <a:r>
              <a:rPr lang="ru-RU" smtClean="0"/>
              <a:t>  пожертвования частных лиц для финансирования   программ фонда                         Финансовый план на год   </a:t>
            </a:r>
            <a:r>
              <a:rPr lang="ru-RU" b="1" smtClean="0"/>
              <a:t>500 000 </a:t>
            </a:r>
            <a:r>
              <a:rPr lang="ru-RU" smtClean="0"/>
              <a:t>руб</a:t>
            </a:r>
            <a:endParaRPr lang="ru-RU" sz="1200" b="1" smtClean="0"/>
          </a:p>
          <a:p>
            <a:pPr>
              <a:buFont typeface="Georgia" pitchFamily="18" charset="0"/>
              <a:buNone/>
            </a:pPr>
            <a:r>
              <a:rPr lang="ru-RU" smtClean="0"/>
              <a:t> - </a:t>
            </a:r>
            <a:r>
              <a:rPr lang="ru-RU" b="1" smtClean="0"/>
              <a:t>«Адресная помощь» </a:t>
            </a:r>
            <a:r>
              <a:rPr lang="ru-RU" smtClean="0"/>
              <a:t>для помощи социально незащищенных слоев  населения.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Финансовый план на год   </a:t>
            </a:r>
            <a:r>
              <a:rPr lang="ru-RU" b="1" smtClean="0"/>
              <a:t>500 000 руб</a:t>
            </a:r>
            <a:endParaRPr lang="ru-RU" sz="1200" smtClean="0"/>
          </a:p>
          <a:p>
            <a:pPr>
              <a:buFont typeface="Georgia" pitchFamily="18" charset="0"/>
              <a:buNone/>
            </a:pPr>
            <a:r>
              <a:rPr lang="ru-RU" smtClean="0"/>
              <a:t> -  </a:t>
            </a:r>
            <a:r>
              <a:rPr lang="ru-RU" b="1" smtClean="0"/>
              <a:t>«Развитие массового спорта»  </a:t>
            </a:r>
            <a:r>
              <a:rPr lang="ru-RU" smtClean="0"/>
              <a:t>для оказания всестороннего</a:t>
            </a:r>
            <a:r>
              <a:rPr lang="ru-RU" b="1" smtClean="0"/>
              <a:t> </a:t>
            </a:r>
            <a:r>
              <a:rPr lang="ru-RU" smtClean="0"/>
              <a:t>развития массового спорта.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 Финансовый план на год   </a:t>
            </a:r>
            <a:r>
              <a:rPr lang="ru-RU" b="1" smtClean="0"/>
              <a:t>400 000 </a:t>
            </a:r>
            <a:r>
              <a:rPr lang="ru-RU" smtClean="0"/>
              <a:t>руб</a:t>
            </a:r>
            <a:endParaRPr lang="ru-RU" sz="1200" smtClean="0"/>
          </a:p>
          <a:p>
            <a:pPr>
              <a:buFont typeface="Georgia" pitchFamily="18" charset="0"/>
              <a:buNone/>
            </a:pPr>
            <a:r>
              <a:rPr lang="ru-RU" smtClean="0"/>
              <a:t> - </a:t>
            </a:r>
            <a:r>
              <a:rPr lang="ru-RU" b="1" smtClean="0"/>
              <a:t>«Уважение и поддержка»  </a:t>
            </a:r>
            <a:r>
              <a:rPr lang="ru-RU" smtClean="0"/>
              <a:t>для поддержки общественных организаций.</a:t>
            </a:r>
          </a:p>
          <a:p>
            <a:pPr>
              <a:buFont typeface="Georgia" pitchFamily="18" charset="0"/>
              <a:buNone/>
            </a:pPr>
            <a:r>
              <a:rPr lang="ru-RU" smtClean="0"/>
              <a:t> Финансовый план на год </a:t>
            </a:r>
            <a:r>
              <a:rPr lang="ru-RU" b="1" smtClean="0"/>
              <a:t>400 000 </a:t>
            </a:r>
            <a:r>
              <a:rPr lang="ru-RU" smtClean="0"/>
              <a:t>руб</a:t>
            </a:r>
          </a:p>
          <a:p>
            <a:pPr>
              <a:buFont typeface="Georgia" pitchFamily="18" charset="0"/>
              <a:buNone/>
            </a:pPr>
            <a:r>
              <a:rPr lang="ru-RU" sz="3600" smtClean="0"/>
              <a:t>Итого</a:t>
            </a:r>
            <a:r>
              <a:rPr lang="ru-RU" sz="3600" b="1" smtClean="0"/>
              <a:t>: 3 300 000</a:t>
            </a:r>
          </a:p>
        </p:txBody>
      </p:sp>
    </p:spTree>
  </p:cSld>
  <p:clrMapOvr>
    <a:masterClrMapping/>
  </p:clrMapOvr>
  <p:transition advTm="301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5076825" y="1557338"/>
            <a:ext cx="3757613" cy="3600450"/>
          </a:xfrm>
        </p:spPr>
        <p:txBody>
          <a:bodyPr/>
          <a:lstStyle/>
          <a:p>
            <a:pPr algn="ctr"/>
            <a:r>
              <a:rPr lang="ru-RU" sz="2400" smtClean="0"/>
              <a:t>Приглашаем </a:t>
            </a:r>
            <a:br>
              <a:rPr lang="ru-RU" sz="2400" smtClean="0"/>
            </a:br>
            <a:r>
              <a:rPr lang="ru-RU" sz="2400" smtClean="0"/>
              <a:t>26 декабря 2015 года  </a:t>
            </a:r>
            <a:br>
              <a:rPr lang="ru-RU" sz="2400" smtClean="0"/>
            </a:br>
            <a:r>
              <a:rPr lang="ru-RU" sz="2400" smtClean="0"/>
              <a:t>на второй городской благотворительный музыкальный спектакль.</a:t>
            </a:r>
            <a:br>
              <a:rPr lang="ru-RU" sz="2400" smtClean="0"/>
            </a:br>
            <a:r>
              <a:rPr lang="ru-RU" sz="2400" smtClean="0"/>
              <a:t>Все средства от реализации билетов поступят на программу «Во имя жизни»</a:t>
            </a:r>
          </a:p>
        </p:txBody>
      </p:sp>
      <p:pic>
        <p:nvPicPr>
          <p:cNvPr id="49154" name="Picture 2" descr="C:\Users\Ольга\Desktop\карнавальная ночь_афиш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765175"/>
            <a:ext cx="4183062" cy="5902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68313" y="1196975"/>
            <a:ext cx="8229600" cy="1066800"/>
          </a:xfrm>
        </p:spPr>
        <p:txBody>
          <a:bodyPr/>
          <a:lstStyle/>
          <a:p>
            <a:r>
              <a:rPr lang="ru-RU" sz="2800" smtClean="0"/>
              <a:t>Дом общественных организаций</a:t>
            </a:r>
            <a:br>
              <a:rPr lang="ru-RU" sz="2800" smtClean="0"/>
            </a:br>
            <a:r>
              <a:rPr lang="ru-RU" sz="2800" smtClean="0"/>
              <a:t>комфортные условия для общественной работы </a:t>
            </a:r>
          </a:p>
        </p:txBody>
      </p:sp>
      <p:pic>
        <p:nvPicPr>
          <p:cNvPr id="19458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15363" y="962025"/>
            <a:ext cx="322262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4" descr="C:\Users\Ольга\Desktop\ФОТОБАНК\открытие ДОО\DSC_243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92080" y="4581128"/>
            <a:ext cx="3428099" cy="2276872"/>
          </a:xfrm>
          <a:effectLst>
            <a:softEdge rad="112500"/>
          </a:effectLst>
        </p:spPr>
      </p:pic>
      <p:pic>
        <p:nvPicPr>
          <p:cNvPr id="14" name="Picture 5" descr="C:\Users\Ольга\Desktop\ФОТОБАНК\фото ДОО 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8248" r="6913" b="17776"/>
          <a:stretch>
            <a:fillRect/>
          </a:stretch>
        </p:blipFill>
        <p:spPr>
          <a:xfrm>
            <a:off x="5364088" y="2348880"/>
            <a:ext cx="3127878" cy="2143109"/>
          </a:xfrm>
          <a:effectLst>
            <a:softEdge rad="112500"/>
          </a:effectLst>
        </p:spPr>
      </p:pic>
      <p:pic>
        <p:nvPicPr>
          <p:cNvPr id="15" name="Picture 6" descr="C:\Users\Ольга\Desktop\ФОТОБАНК\2014 год\городской Совет ветеранов\IMG_388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85720" y="2428868"/>
            <a:ext cx="4822063" cy="3214710"/>
          </a:xfrm>
          <a:effectLst>
            <a:softEdge rad="112500"/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28625" y="5572125"/>
            <a:ext cx="4000500" cy="928688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Конференц-зал вмещает 25 человек, оснащен интерактивной доской, проектором, интернетом.</a:t>
            </a:r>
            <a:endParaRPr lang="ru-RU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68313" y="1196975"/>
            <a:ext cx="8229600" cy="1066800"/>
          </a:xfrm>
        </p:spPr>
        <p:txBody>
          <a:bodyPr/>
          <a:lstStyle/>
          <a:p>
            <a:r>
              <a:rPr lang="ru-RU" sz="2800" smtClean="0"/>
              <a:t>Кабинеты для работы организаций</a:t>
            </a:r>
          </a:p>
        </p:txBody>
      </p:sp>
      <p:pic>
        <p:nvPicPr>
          <p:cNvPr id="20482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15363" y="962025"/>
            <a:ext cx="322262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C:\Users\Home\Desktop\Фотки для презентации\IMG_6224.JPG"/>
          <p:cNvPicPr>
            <a:picLocks noChangeAspect="1" noChangeArrowheads="1"/>
          </p:cNvPicPr>
          <p:nvPr/>
        </p:nvPicPr>
        <p:blipFill>
          <a:blip r:embed="rId4"/>
          <a:srcRect l="6465" t="4317" r="8634"/>
          <a:stretch>
            <a:fillRect/>
          </a:stretch>
        </p:blipFill>
        <p:spPr bwMode="auto">
          <a:xfrm>
            <a:off x="539750" y="2420938"/>
            <a:ext cx="3887788" cy="292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Home\Desktop\Фотки для презентации\IMG_6227.JPG"/>
          <p:cNvPicPr>
            <a:picLocks noChangeAspect="1" noChangeArrowheads="1"/>
          </p:cNvPicPr>
          <p:nvPr/>
        </p:nvPicPr>
        <p:blipFill>
          <a:blip r:embed="rId5"/>
          <a:srcRect r="20325"/>
          <a:stretch>
            <a:fillRect/>
          </a:stretch>
        </p:blipFill>
        <p:spPr bwMode="auto">
          <a:xfrm>
            <a:off x="4859338" y="2420938"/>
            <a:ext cx="3529012" cy="295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42938" y="535781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обеспечение ДОО входит содержание имущества, штата, оплата коммунальных услуг, телефонная связь интернет, приобретение канцтоваров и прочие расходы </a:t>
            </a:r>
            <a:endParaRPr lang="ru-RU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68313" y="1196975"/>
            <a:ext cx="8229600" cy="1066800"/>
          </a:xfrm>
        </p:spPr>
        <p:txBody>
          <a:bodyPr/>
          <a:lstStyle/>
          <a:p>
            <a:r>
              <a:rPr lang="ru-RU" sz="2800" smtClean="0"/>
              <a:t>Кабинеты для работы организаций</a:t>
            </a:r>
          </a:p>
        </p:txBody>
      </p:sp>
      <p:pic>
        <p:nvPicPr>
          <p:cNvPr id="21506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15363" y="962025"/>
            <a:ext cx="322262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8" name="Picture 4" descr="C:\Users\Home\Desktop\Фотки для презентации\IMG_6228.JPG"/>
          <p:cNvPicPr>
            <a:picLocks noChangeAspect="1" noChangeArrowheads="1"/>
          </p:cNvPicPr>
          <p:nvPr/>
        </p:nvPicPr>
        <p:blipFill>
          <a:blip r:embed="rId4" cstate="print"/>
          <a:srcRect l="16926" t="16926" r="16925"/>
          <a:stretch>
            <a:fillRect/>
          </a:stretch>
        </p:blipFill>
        <p:spPr bwMode="auto">
          <a:xfrm>
            <a:off x="899592" y="2204864"/>
            <a:ext cx="3312368" cy="2773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Home\Desktop\Фотки для презентации\IMG_6231.JPG"/>
          <p:cNvPicPr>
            <a:picLocks noChangeAspect="1" noChangeArrowheads="1"/>
          </p:cNvPicPr>
          <p:nvPr/>
        </p:nvPicPr>
        <p:blipFill>
          <a:blip r:embed="rId5" cstate="print"/>
          <a:srcRect l="15350" t="19288" r="11413"/>
          <a:stretch>
            <a:fillRect/>
          </a:stretch>
        </p:blipFill>
        <p:spPr bwMode="auto">
          <a:xfrm>
            <a:off x="4788024" y="2204864"/>
            <a:ext cx="3744416" cy="275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42938" y="535781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обеспечение ДОО входит содержание имущества, штата, оплата коммунальных услуг, телефонная связь интернет, приобретение канцтоваров и прочие расходы </a:t>
            </a:r>
            <a:endParaRPr lang="ru-RU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68313" y="1196975"/>
            <a:ext cx="8229600" cy="1066800"/>
          </a:xfrm>
        </p:spPr>
        <p:txBody>
          <a:bodyPr/>
          <a:lstStyle/>
          <a:p>
            <a:r>
              <a:rPr lang="ru-RU" sz="2800" smtClean="0"/>
              <a:t>Дом общественных организаций</a:t>
            </a:r>
            <a:br>
              <a:rPr lang="ru-RU" sz="2800" smtClean="0"/>
            </a:br>
            <a:r>
              <a:rPr lang="ru-RU" sz="2800" smtClean="0"/>
              <a:t>компьютерный класс</a:t>
            </a:r>
          </a:p>
        </p:txBody>
      </p:sp>
      <p:pic>
        <p:nvPicPr>
          <p:cNvPr id="22530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15363" y="962025"/>
            <a:ext cx="322262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2" descr="C:\Users\Ольга\Desktop\ФОТОБАНК\2014 год\Школа для пенсионеров\IMG_334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596" y="2428868"/>
            <a:ext cx="4041775" cy="2694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Users\Ольга\Desktop\ФОТОБАНК\2014 год\Школа для пенсионеров\IMG_357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60032" y="2420888"/>
            <a:ext cx="4041775" cy="2694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42938" y="535781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 три года работы «Школы для пенсионеров» обучено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270 людей старшего возраста. </a:t>
            </a:r>
            <a:endParaRPr lang="ru-RU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95288" y="1428750"/>
            <a:ext cx="8229600" cy="4929188"/>
          </a:xfrm>
        </p:spPr>
        <p:txBody>
          <a:bodyPr>
            <a:normAutofit fontScale="92500" lnSpcReduction="10000"/>
          </a:bodyPr>
          <a:lstStyle/>
          <a:p>
            <a:pPr marL="365760" indent="-256032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</a:rPr>
              <a:t>Муниципальная программа «Поддержка социально ориентированных некоммерческих организаций и объединений, благотворительной деятельности, добровольчества в городском округе Отрадный Самарской области на 2013-2015 годы».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800" dirty="0" smtClean="0">
                <a:solidFill>
                  <a:srgbClr val="FF0000"/>
                </a:solidFill>
              </a:rPr>
              <a:t>Основная цель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1800" dirty="0" smtClean="0"/>
              <a:t>развитие </a:t>
            </a:r>
            <a:br>
              <a:rPr lang="ru-RU" sz="1800" dirty="0" smtClean="0"/>
            </a:br>
            <a:r>
              <a:rPr lang="ru-RU" sz="1800" dirty="0" smtClean="0"/>
              <a:t>некоммерческого сектора и всего городского сообщества в целом.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1800" dirty="0" smtClean="0"/>
              <a:t>      Данная цель реализуется в процессе решения </a:t>
            </a:r>
            <a:r>
              <a:rPr lang="ru-RU" sz="1800" dirty="0" smtClean="0">
                <a:solidFill>
                  <a:srgbClr val="FF0000"/>
                </a:solidFill>
              </a:rPr>
              <a:t>конкретных задач </a:t>
            </a:r>
            <a:r>
              <a:rPr lang="ru-RU" sz="1800" dirty="0" smtClean="0"/>
              <a:t>по следующим направлениям деятельности: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800" dirty="0" smtClean="0"/>
              <a:t>совершенствование нормативно-правовой базы в сфере деятельности социально ориентированных некоммерческих организаций г.о. Отрадный;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800" dirty="0" smtClean="0"/>
              <a:t>формирование эффективных механизмов предоставления финансовой, имущественной информационной, образовательной и консультационной поддержки социально ориентированным некоммерческим организациям;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800" dirty="0" smtClean="0"/>
              <a:t>обеспечение условий для повышения авторитета работы  в некоммерческом секторе, расширения добровольческого участия граждан в деятельности социально ориентированных некоммерческих организаций и увеличение благотворительных пожертвований частных лиц и организаций.</a:t>
            </a:r>
          </a:p>
          <a:p>
            <a:pPr marL="365760" indent="-256032"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</a:rPr>
              <a:t> Финансирование – местный бюджет.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395288" y="1052513"/>
            <a:ext cx="8229600" cy="1066800"/>
          </a:xfrm>
        </p:spPr>
        <p:txBody>
          <a:bodyPr/>
          <a:lstStyle/>
          <a:p>
            <a:r>
              <a:rPr lang="ru-RU" sz="2400" smtClean="0"/>
              <a:t>Программные мероприятия</a:t>
            </a:r>
          </a:p>
        </p:txBody>
      </p:sp>
      <p:pic>
        <p:nvPicPr>
          <p:cNvPr id="24578" name="Picture 3" descr="эмблем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23665" r="14429" b="25061"/>
          <a:stretch>
            <a:fillRect/>
          </a:stretch>
        </p:blipFill>
        <p:spPr bwMode="auto">
          <a:xfrm>
            <a:off x="5508625" y="692150"/>
            <a:ext cx="32591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http://www.otradny.org/assets/images/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49275"/>
            <a:ext cx="628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-конечная звезда 8"/>
          <p:cNvSpPr/>
          <p:nvPr/>
        </p:nvSpPr>
        <p:spPr>
          <a:xfrm>
            <a:off x="8604250" y="908050"/>
            <a:ext cx="323850" cy="288925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idx="1"/>
          </p:nvPr>
        </p:nvGraphicFramePr>
        <p:xfrm>
          <a:off x="395288" y="1916113"/>
          <a:ext cx="8137525" cy="4610100"/>
        </p:xfrm>
        <a:graphic>
          <a:graphicData uri="http://schemas.openxmlformats.org/drawingml/2006/table">
            <a:tbl>
              <a:tblPr/>
              <a:tblGrid>
                <a:gridCol w="3178175"/>
                <a:gridCol w="1214437"/>
                <a:gridCol w="1206500"/>
                <a:gridCol w="2422525"/>
                <a:gridCol w="115888"/>
              </a:tblGrid>
              <a:tr h="2984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затрат местного бюджета,  в   тыс. рублях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Финансовая поддержка. Создание условий для развития общественных организаций (НКО).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Обеспечение деятельности муниципального учреждения «Дом общественных организаций».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1103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1847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Предоставление  субсидий организациям, осуществляющим социально значимую деятельность на городского округа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2.1.Организация и проведение городских конкурсов социальных проектов.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 Получение грантов негосударственными некоммерческими организациями для осуществления социально значимых программ, мероприятий и общественно-гражданских инициатив в городе.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2300</a:t>
                      </a:r>
                    </a:p>
                  </a:txBody>
                  <a:tcPr marL="49140" marR="4914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316913" y="1916113"/>
            <a:ext cx="250825" cy="4826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607</TotalTime>
  <Words>1367</Words>
  <Application>Microsoft Office PowerPoint</Application>
  <PresentationFormat>Экран (4:3)</PresentationFormat>
  <Paragraphs>286</Paragraphs>
  <Slides>31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Georgia</vt:lpstr>
      <vt:lpstr>Arial</vt:lpstr>
      <vt:lpstr>Trebuchet MS</vt:lpstr>
      <vt:lpstr>Wingdings 2</vt:lpstr>
      <vt:lpstr>Calibri</vt:lpstr>
      <vt:lpstr>Century Schoolbook</vt:lpstr>
      <vt:lpstr>Times New Roman</vt:lpstr>
      <vt:lpstr>Городская</vt:lpstr>
      <vt:lpstr>Городская</vt:lpstr>
      <vt:lpstr>Городская</vt:lpstr>
      <vt:lpstr>Городская</vt:lpstr>
      <vt:lpstr>Практика городского округа Отрадный по развитию общества и благотворительной деятельности</vt:lpstr>
      <vt:lpstr>Практика городского округа Отрадный по развитию общества и благотворительной деятельности</vt:lpstr>
      <vt:lpstr>Муниципальное казенное учреждение  «Дом общественных организаций»</vt:lpstr>
      <vt:lpstr>Дом общественных организаций комфортные условия для общественной работы </vt:lpstr>
      <vt:lpstr>Кабинеты для работы организаций</vt:lpstr>
      <vt:lpstr>Кабинеты для работы организаций</vt:lpstr>
      <vt:lpstr>Дом общественных организаций компьютерный класс</vt:lpstr>
      <vt:lpstr>Слайд 8</vt:lpstr>
      <vt:lpstr>Программные мероприятия</vt:lpstr>
      <vt:lpstr>Программные мероприятия</vt:lpstr>
      <vt:lpstr>Программные мероприятия</vt:lpstr>
      <vt:lpstr>Грантовая деятельность</vt:lpstr>
      <vt:lpstr>Совет общественности при Главе города</vt:lpstr>
      <vt:lpstr>Слайд 14</vt:lpstr>
      <vt:lpstr>Практика городского округа Отрадный по развитию общества и благотворительной деятельности</vt:lpstr>
      <vt:lpstr>Советы общественности микрорайонов</vt:lpstr>
      <vt:lpstr>Формат мероприятий в микрорайонах</vt:lpstr>
      <vt:lpstr>Формат мероприятий в микрорайонах</vt:lpstr>
      <vt:lpstr>Культурно-массовые мероприятия</vt:lpstr>
      <vt:lpstr>Культурно-массовые мероприятия</vt:lpstr>
      <vt:lpstr>Культурно-массовые мероприятия</vt:lpstr>
      <vt:lpstr>Городской конкурс социальный проектов и идей  «Отрадный – территория развития»</vt:lpstr>
      <vt:lpstr>Городской конкурс социальный проектов и идей  «Отрадный – территория развития»</vt:lpstr>
      <vt:lpstr>Практика городского округа Отрадный по развитию общества и благотворительной деятельности</vt:lpstr>
      <vt:lpstr>Отрадненский благотворительный фонд «Все вместе»</vt:lpstr>
      <vt:lpstr>Реализуется 7 благотворительных программ</vt:lpstr>
      <vt:lpstr>Слайд 27</vt:lpstr>
      <vt:lpstr>Слайд 28</vt:lpstr>
      <vt:lpstr>Слайд 29</vt:lpstr>
      <vt:lpstr>Слайд 30</vt:lpstr>
      <vt:lpstr>Приглашаем  26 декабря 2015 года   на второй городской благотворительный музыкальный спектакль. Все средства от реализации билетов поступят на программу «Во имя жизни»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городского округа Отрадный по развитию общества и благотворительной деятельности</dc:title>
  <dc:creator>RePack by SPecialiST</dc:creator>
  <cp:lastModifiedBy>Константин</cp:lastModifiedBy>
  <cp:revision>59</cp:revision>
  <dcterms:created xsi:type="dcterms:W3CDTF">2015-12-21T10:48:58Z</dcterms:created>
  <dcterms:modified xsi:type="dcterms:W3CDTF">2015-12-24T05:12:47Z</dcterms:modified>
</cp:coreProperties>
</file>